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56" r:id="rId2"/>
    <p:sldId id="300" r:id="rId3"/>
    <p:sldId id="257" r:id="rId4"/>
    <p:sldId id="258" r:id="rId5"/>
    <p:sldId id="298" r:id="rId6"/>
    <p:sldId id="301" r:id="rId7"/>
    <p:sldId id="302" r:id="rId8"/>
    <p:sldId id="259" r:id="rId9"/>
    <p:sldId id="260" r:id="rId10"/>
    <p:sldId id="303" r:id="rId11"/>
    <p:sldId id="304" r:id="rId12"/>
    <p:sldId id="261" r:id="rId13"/>
    <p:sldId id="297" r:id="rId14"/>
    <p:sldId id="263" r:id="rId15"/>
    <p:sldId id="264" r:id="rId16"/>
    <p:sldId id="265" r:id="rId17"/>
    <p:sldId id="267" r:id="rId18"/>
    <p:sldId id="268" r:id="rId19"/>
  </p:sldIdLst>
  <p:sldSz cx="9144000" cy="6858000" type="screen4x3"/>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003" autoAdjust="0"/>
  </p:normalViewPr>
  <p:slideViewPr>
    <p:cSldViewPr>
      <p:cViewPr varScale="1">
        <p:scale>
          <a:sx n="124" d="100"/>
          <a:sy n="124" d="100"/>
        </p:scale>
        <p:origin x="1224"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03E7AB-3920-4D7E-B7E0-018E3B173586}" type="datetimeFigureOut">
              <a:rPr lang="en-US" smtClean="0"/>
              <a:t>10/10/2017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9F7E9E-3D46-48F4-8335-060FC3E9CE15}" type="slidenum">
              <a:rPr lang="en-US" smtClean="0"/>
              <a:t>‹#›</a:t>
            </a:fld>
            <a:endParaRPr lang="en-US"/>
          </a:p>
        </p:txBody>
      </p:sp>
    </p:spTree>
    <p:extLst>
      <p:ext uri="{BB962C8B-B14F-4D97-AF65-F5344CB8AC3E}">
        <p14:creationId xmlns:p14="http://schemas.microsoft.com/office/powerpoint/2010/main" val="23228849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B3E15B-2CC3-48BC-92A4-C1C812C33995}" type="datetimeFigureOut">
              <a:rPr lang="en-US" smtClean="0"/>
              <a:pPr/>
              <a:t>10/10/2017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084E9A-1C43-47AC-B068-67D02A8863A3}" type="slidenum">
              <a:rPr lang="en-US" smtClean="0"/>
              <a:pPr/>
              <a:t>‹#›</a:t>
            </a:fld>
            <a:endParaRPr lang="en-US"/>
          </a:p>
        </p:txBody>
      </p:sp>
    </p:spTree>
    <p:extLst>
      <p:ext uri="{BB962C8B-B14F-4D97-AF65-F5344CB8AC3E}">
        <p14:creationId xmlns:p14="http://schemas.microsoft.com/office/powerpoint/2010/main" val="1937693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Right: An Australian pinecone fish (12 cm long). The red organ on the lower jaw is a light organ that contains 10</a:t>
            </a:r>
            <a:r>
              <a:rPr lang="en-US" baseline="30000" dirty="0" smtClean="0"/>
              <a:t>10</a:t>
            </a:r>
            <a:r>
              <a:rPr lang="en-US" i="1" dirty="0" smtClean="0"/>
              <a:t>V. </a:t>
            </a:r>
            <a:r>
              <a:rPr lang="en-US" i="1" dirty="0" err="1" smtClean="0"/>
              <a:t>fischeri</a:t>
            </a:r>
            <a:r>
              <a:rPr lang="en-US" dirty="0" smtClean="0"/>
              <a:t> cells per ml fluid. The light organ appears red in this photograph because the light-organ tissue is highly </a:t>
            </a:r>
            <a:r>
              <a:rPr lang="en-US" dirty="0" err="1" smtClean="0"/>
              <a:t>vascularized</a:t>
            </a:r>
            <a:r>
              <a:rPr lang="en-US" dirty="0" smtClean="0"/>
              <a:t>. Australian pinecone fish are nocturnal reef dwellers and they use the light organ to search for prey at night. </a:t>
            </a:r>
            <a:r>
              <a:rPr lang="en-US" b="1" dirty="0" smtClean="0"/>
              <a:t>c</a:t>
            </a:r>
            <a:r>
              <a:rPr lang="en-US" dirty="0" smtClean="0"/>
              <a:t> | A Hawaiian bobtail squid. This adult squid is 2 cm long. There is a </a:t>
            </a:r>
            <a:r>
              <a:rPr lang="en-US" i="1" dirty="0" smtClean="0"/>
              <a:t>V. </a:t>
            </a:r>
            <a:r>
              <a:rPr lang="en-US" i="1" dirty="0" err="1" smtClean="0"/>
              <a:t>fischeri</a:t>
            </a:r>
            <a:r>
              <a:rPr lang="en-US" dirty="0" smtClean="0"/>
              <a:t> light organ close to the ink sac within the mantle cavity of the animal. This light organ contains 10</a:t>
            </a:r>
            <a:r>
              <a:rPr lang="en-US" baseline="30000" dirty="0" smtClean="0"/>
              <a:t>11</a:t>
            </a:r>
            <a:r>
              <a:rPr lang="en-US" i="1" dirty="0" smtClean="0"/>
              <a:t>V. </a:t>
            </a:r>
            <a:r>
              <a:rPr lang="en-US" i="1" dirty="0" err="1" smtClean="0"/>
              <a:t>fischeri</a:t>
            </a:r>
            <a:r>
              <a:rPr lang="en-US" dirty="0" smtClean="0"/>
              <a:t> cells per ml. These nocturnal squid emit light downwards through the mantle cavity and, by matching the intensity of the moon- and starlight above, they become invisible to predators below them.</a:t>
            </a:r>
          </a:p>
          <a:p>
            <a:r>
              <a:rPr lang="en-US" dirty="0" smtClean="0"/>
              <a:t>Left: </a:t>
            </a:r>
            <a:r>
              <a:rPr lang="en-US" sz="1200" kern="1200" baseline="0" dirty="0" smtClean="0">
                <a:solidFill>
                  <a:schemeClr val="tx1"/>
                </a:solidFill>
                <a:latin typeface="+mn-lt"/>
                <a:ea typeface="+mn-ea"/>
                <a:cs typeface="+mn-cs"/>
              </a:rPr>
              <a:t> When grown on semi-solid surfaces, </a:t>
            </a:r>
            <a:r>
              <a:rPr lang="en-US" sz="1200" i="0" kern="1200" baseline="0" dirty="0" err="1" smtClean="0">
                <a:solidFill>
                  <a:schemeClr val="tx1"/>
                </a:solidFill>
                <a:latin typeface="+mn-lt"/>
                <a:ea typeface="+mn-ea"/>
                <a:cs typeface="+mn-cs"/>
              </a:rPr>
              <a:t>Paenibacillus</a:t>
            </a:r>
            <a:r>
              <a:rPr lang="en-US" sz="1200" i="0" kern="1200" baseline="0" dirty="0" smtClean="0">
                <a:solidFill>
                  <a:schemeClr val="tx1"/>
                </a:solidFill>
                <a:latin typeface="+mn-lt"/>
                <a:ea typeface="+mn-ea"/>
                <a:cs typeface="+mn-cs"/>
              </a:rPr>
              <a:t> vortex organize its colonies by generating rotating modules (termed vortices), each consisting of many cells, which are used as building blocks for the colony as a whole [1-17] as is illustrated in Figure S1. Each vortex is composed of many cells that swarm collectively around their common center at about 10 micron/sec (see Movie S1). The vortices vary in size from tens to millions of bacteria, according to their location in the colony. The cells in the vortex replicate, and the vortex expands in size and moves outward as a unit, leaving behind a trail of motile but usually non-replicating cells – the vortex branch.</a:t>
            </a:r>
          </a:p>
          <a:p>
            <a:r>
              <a:rPr lang="en-US" dirty="0" smtClean="0"/>
              <a:t>From abstract: bacteria must be able to sense the environment and perform internal information processing for thriving on latent information embedded in the complexity of their environment.</a:t>
            </a:r>
            <a:r>
              <a:rPr lang="en-US" sz="1200" i="0" kern="1200" baseline="0" dirty="0" smtClean="0">
                <a:solidFill>
                  <a:schemeClr val="tx1"/>
                </a:solidFill>
                <a:latin typeface="+mn-lt"/>
                <a:ea typeface="+mn-ea"/>
                <a:cs typeface="+mn-cs"/>
              </a:rPr>
              <a:t> </a:t>
            </a:r>
            <a:endParaRPr lang="en-US" i="0" dirty="0"/>
          </a:p>
        </p:txBody>
      </p:sp>
      <p:sp>
        <p:nvSpPr>
          <p:cNvPr id="4" name="Slide Number Placeholder 3"/>
          <p:cNvSpPr>
            <a:spLocks noGrp="1"/>
          </p:cNvSpPr>
          <p:nvPr>
            <p:ph type="sldNum" sz="quarter" idx="10"/>
          </p:nvPr>
        </p:nvSpPr>
        <p:spPr/>
        <p:txBody>
          <a:bodyPr/>
          <a:lstStyle/>
          <a:p>
            <a:fld id="{74084E9A-1C43-47AC-B068-67D02A8863A3}" type="slidenum">
              <a:rPr lang="en-US" smtClean="0"/>
              <a:pPr/>
              <a:t>1</a:t>
            </a:fld>
            <a:endParaRPr lang="en-US"/>
          </a:p>
        </p:txBody>
      </p:sp>
    </p:spTree>
    <p:extLst>
      <p:ext uri="{BB962C8B-B14F-4D97-AF65-F5344CB8AC3E}">
        <p14:creationId xmlns:p14="http://schemas.microsoft.com/office/powerpoint/2010/main" val="1007544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C3D641-63C5-6740-896B-729C52E1FB75}" type="slidenum">
              <a:rPr lang="en-US" smtClean="0"/>
              <a:pPr/>
              <a:t>12</a:t>
            </a:fld>
            <a:endParaRPr lang="en-US"/>
          </a:p>
        </p:txBody>
      </p:sp>
    </p:spTree>
    <p:extLst>
      <p:ext uri="{BB962C8B-B14F-4D97-AF65-F5344CB8AC3E}">
        <p14:creationId xmlns:p14="http://schemas.microsoft.com/office/powerpoint/2010/main" val="83313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11:05 - 11:55</a:t>
            </a:r>
          </a:p>
        </p:txBody>
      </p:sp>
      <p:sp>
        <p:nvSpPr>
          <p:cNvPr id="7" name="Rectangle 7"/>
          <p:cNvSpPr>
            <a:spLocks noGrp="1" noChangeArrowheads="1"/>
          </p:cNvSpPr>
          <p:nvPr>
            <p:ph type="sldNum" sz="quarter" idx="5"/>
          </p:nvPr>
        </p:nvSpPr>
        <p:spPr>
          <a:ln/>
        </p:spPr>
        <p:txBody>
          <a:bodyPr/>
          <a:lstStyle/>
          <a:p>
            <a:fld id="{5F6493F2-675C-4BB9-99AB-4B24C9EA1943}" type="slidenum">
              <a:rPr lang="en-US"/>
              <a:pPr/>
              <a:t>13</a:t>
            </a:fld>
            <a:endParaRPr lang="en-US"/>
          </a:p>
        </p:txBody>
      </p:sp>
      <p:sp>
        <p:nvSpPr>
          <p:cNvPr id="1020930" name="Rectangle 2"/>
          <p:cNvSpPr>
            <a:spLocks noGrp="1" noRot="1" noChangeAspect="1" noChangeArrowheads="1" noTextEdit="1"/>
          </p:cNvSpPr>
          <p:nvPr>
            <p:ph type="sldImg"/>
          </p:nvPr>
        </p:nvSpPr>
        <p:spPr>
          <a:xfrm>
            <a:off x="1174750" y="663575"/>
            <a:ext cx="4570413" cy="3429000"/>
          </a:xfrm>
          <a:ln/>
        </p:spPr>
      </p:sp>
      <p:sp>
        <p:nvSpPr>
          <p:cNvPr id="1020931" name="Rectangle 3"/>
          <p:cNvSpPr>
            <a:spLocks noGrp="1" noChangeArrowheads="1"/>
          </p:cNvSpPr>
          <p:nvPr>
            <p:ph type="body" idx="1"/>
          </p:nvPr>
        </p:nvSpPr>
        <p:spPr>
          <a:xfrm>
            <a:off x="68455" y="4196219"/>
            <a:ext cx="6714866" cy="4114800"/>
          </a:xfrm>
        </p:spPr>
        <p:txBody>
          <a:bodyPr/>
          <a:lstStyle/>
          <a:p>
            <a:pPr>
              <a:lnSpc>
                <a:spcPct val="90000"/>
              </a:lnSpc>
              <a:buFontTx/>
              <a:buChar char="•"/>
            </a:pPr>
            <a:endParaRPr lang="en-US" sz="1400" dirty="0"/>
          </a:p>
        </p:txBody>
      </p:sp>
    </p:spTree>
    <p:extLst>
      <p:ext uri="{BB962C8B-B14F-4D97-AF65-F5344CB8AC3E}">
        <p14:creationId xmlns:p14="http://schemas.microsoft.com/office/powerpoint/2010/main" val="56214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2EA61EF-2151-9140-B1AD-2FC20F777346}" type="slidenum">
              <a:rPr lang="en-US"/>
              <a:pPr/>
              <a:t>14</a:t>
            </a:fld>
            <a:endParaRPr lang="en-US"/>
          </a:p>
        </p:txBody>
      </p:sp>
      <p:sp>
        <p:nvSpPr>
          <p:cNvPr id="43622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436227" name="Notes Placeholder 2"/>
          <p:cNvSpPr>
            <a:spLocks noGrp="1"/>
          </p:cNvSpPr>
          <p:nvPr>
            <p:ph type="body" idx="1"/>
          </p:nvPr>
        </p:nvSpPr>
        <p:spPr bwMode="auto">
          <a:xfrm>
            <a:off x="685800" y="4343400"/>
            <a:ext cx="5486400" cy="4114800"/>
          </a:xfrm>
          <a:prstGeom prst="rect">
            <a:avLst/>
          </a:prstGeom>
          <a:noFill/>
          <a:ln>
            <a:solidFill>
              <a:srgbClr val="000000"/>
            </a:solidFill>
            <a:miter lim="800000"/>
            <a:headEnd/>
            <a:tailEnd/>
          </a:ln>
        </p:spPr>
        <p:txBody>
          <a:bodyPr>
            <a:prstTxWarp prst="textNoShape">
              <a:avLst/>
            </a:prstTxWarp>
          </a:bodyPr>
          <a:lstStyle/>
          <a:p>
            <a:pPr>
              <a:spcBef>
                <a:spcPct val="0"/>
              </a:spcBef>
            </a:pPr>
            <a:r>
              <a:rPr lang="en-US" dirty="0" smtClean="0"/>
              <a:t>Live in single cell</a:t>
            </a:r>
            <a:r>
              <a:rPr lang="en-US" baseline="0" dirty="0" smtClean="0"/>
              <a:t> </a:t>
            </a:r>
            <a:r>
              <a:rPr lang="en-US" baseline="0" dirty="0" err="1" smtClean="0"/>
              <a:t>biofilm</a:t>
            </a:r>
            <a:r>
              <a:rPr lang="en-US" baseline="0" dirty="0" smtClean="0"/>
              <a:t> = swarm </a:t>
            </a:r>
            <a:r>
              <a:rPr lang="en-US" baseline="0" dirty="0" err="1" smtClean="0">
                <a:sym typeface="Wingdings"/>
              </a:rPr>
              <a:t></a:t>
            </a:r>
            <a:r>
              <a:rPr lang="en-US" baseline="0" dirty="0" smtClean="0">
                <a:sym typeface="Wingdings"/>
              </a:rPr>
              <a:t> aids in predatory feeding</a:t>
            </a:r>
            <a:endParaRPr lang="en-US" baseline="0" dirty="0" smtClean="0"/>
          </a:p>
          <a:p>
            <a:pPr>
              <a:spcBef>
                <a:spcPct val="0"/>
              </a:spcBef>
            </a:pPr>
            <a:r>
              <a:rPr lang="en-US" baseline="0" dirty="0" smtClean="0"/>
              <a:t>Environmental cue </a:t>
            </a:r>
            <a:r>
              <a:rPr lang="en-US" baseline="0" dirty="0" err="1" smtClean="0">
                <a:sym typeface="Wingdings"/>
              </a:rPr>
              <a:t></a:t>
            </a:r>
            <a:r>
              <a:rPr lang="en-US" baseline="0" dirty="0" smtClean="0">
                <a:sym typeface="Wingdings"/>
              </a:rPr>
              <a:t> fruiting body</a:t>
            </a:r>
            <a:endParaRPr lang="en-US" dirty="0"/>
          </a:p>
        </p:txBody>
      </p:sp>
      <p:sp>
        <p:nvSpPr>
          <p:cNvPr id="2048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prstTxWarp prst="textNoShape">
              <a:avLst/>
            </a:prstTxWarp>
          </a:bodyPr>
          <a:lstStyle/>
          <a:p>
            <a:pPr algn="r" eaLnBrk="1" hangingPunct="1"/>
            <a:fld id="{C9334C11-A55E-3242-B52B-05406EEF39AA}" type="slidenum">
              <a:rPr lang="en-US" sz="1200">
                <a:latin typeface="Calibri" pitchFamily="1" charset="0"/>
              </a:rPr>
              <a:pPr algn="r" eaLnBrk="1" hangingPunct="1"/>
              <a:t>14</a:t>
            </a:fld>
            <a:endParaRPr lang="en-US" sz="1200">
              <a:latin typeface="Calibri" pitchFamily="1" charset="0"/>
            </a:endParaRPr>
          </a:p>
        </p:txBody>
      </p:sp>
    </p:spTree>
    <p:extLst>
      <p:ext uri="{BB962C8B-B14F-4D97-AF65-F5344CB8AC3E}">
        <p14:creationId xmlns:p14="http://schemas.microsoft.com/office/powerpoint/2010/main" val="1679344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04F5CC3-967E-B94B-AAA5-1C3F9CC7F9C9}" type="slidenum">
              <a:rPr lang="en-US"/>
              <a:pPr/>
              <a:t>15</a:t>
            </a:fld>
            <a:endParaRPr lang="en-US"/>
          </a:p>
        </p:txBody>
      </p:sp>
      <p:sp>
        <p:nvSpPr>
          <p:cNvPr id="43213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432131" name="Notes Placeholder 2"/>
          <p:cNvSpPr>
            <a:spLocks noGrp="1"/>
          </p:cNvSpPr>
          <p:nvPr>
            <p:ph type="body" idx="1"/>
          </p:nvPr>
        </p:nvSpPr>
        <p:spPr bwMode="auto">
          <a:xfrm>
            <a:off x="685800" y="4343400"/>
            <a:ext cx="5486400" cy="4114800"/>
          </a:xfrm>
          <a:prstGeom prst="rect">
            <a:avLst/>
          </a:prstGeom>
          <a:noFill/>
          <a:ln>
            <a:solidFill>
              <a:srgbClr val="000000"/>
            </a:solidFill>
            <a:miter lim="800000"/>
            <a:headEnd/>
            <a:tailEnd/>
          </a:ln>
        </p:spPr>
        <p:txBody>
          <a:bodyPr>
            <a:prstTxWarp prst="textNoShape">
              <a:avLst/>
            </a:prstTxWarp>
          </a:bodyPr>
          <a:lstStyle/>
          <a:p>
            <a:pPr>
              <a:spcBef>
                <a:spcPct val="0"/>
              </a:spcBef>
            </a:pPr>
            <a:endParaRPr lang="en-US"/>
          </a:p>
        </p:txBody>
      </p:sp>
      <p:sp>
        <p:nvSpPr>
          <p:cNvPr id="2048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prstTxWarp prst="textNoShape">
              <a:avLst/>
            </a:prstTxWarp>
          </a:bodyPr>
          <a:lstStyle/>
          <a:p>
            <a:pPr algn="r" eaLnBrk="1" hangingPunct="1"/>
            <a:fld id="{87AC44E7-5948-F942-AD9D-7C3D014F044A}" type="slidenum">
              <a:rPr lang="en-US" sz="1200">
                <a:latin typeface="Calibri" pitchFamily="1" charset="0"/>
              </a:rPr>
              <a:pPr algn="r" eaLnBrk="1" hangingPunct="1"/>
              <a:t>15</a:t>
            </a:fld>
            <a:endParaRPr lang="en-US" sz="1200">
              <a:latin typeface="Calibri" pitchFamily="1" charset="0"/>
            </a:endParaRPr>
          </a:p>
        </p:txBody>
      </p:sp>
    </p:spTree>
    <p:extLst>
      <p:ext uri="{BB962C8B-B14F-4D97-AF65-F5344CB8AC3E}">
        <p14:creationId xmlns:p14="http://schemas.microsoft.com/office/powerpoint/2010/main" val="3355249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Biofilm</a:t>
            </a:r>
            <a:r>
              <a:rPr lang="en-US" dirty="0" smtClean="0"/>
              <a:t> in a</a:t>
            </a:r>
            <a:r>
              <a:rPr lang="en-US" baseline="0" dirty="0" smtClean="0"/>
              <a:t> fast moving stream</a:t>
            </a:r>
            <a:endParaRPr lang="en-US" dirty="0"/>
          </a:p>
        </p:txBody>
      </p:sp>
      <p:sp>
        <p:nvSpPr>
          <p:cNvPr id="4" name="Slide Number Placeholder 3"/>
          <p:cNvSpPr>
            <a:spLocks noGrp="1"/>
          </p:cNvSpPr>
          <p:nvPr>
            <p:ph type="sldNum" sz="quarter" idx="10"/>
          </p:nvPr>
        </p:nvSpPr>
        <p:spPr/>
        <p:txBody>
          <a:bodyPr/>
          <a:lstStyle/>
          <a:p>
            <a:fld id="{46C3D641-63C5-6740-896B-729C52E1FB75}" type="slidenum">
              <a:rPr lang="en-US" smtClean="0"/>
              <a:pPr/>
              <a:t>16</a:t>
            </a:fld>
            <a:endParaRPr lang="en-US"/>
          </a:p>
        </p:txBody>
      </p:sp>
    </p:spTree>
    <p:extLst>
      <p:ext uri="{BB962C8B-B14F-4D97-AF65-F5344CB8AC3E}">
        <p14:creationId xmlns:p14="http://schemas.microsoft.com/office/powerpoint/2010/main" val="2038089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Though </a:t>
            </a:r>
            <a:r>
              <a:rPr lang="en-US" b="1" dirty="0" err="1" smtClean="0"/>
              <a:t>planktonic</a:t>
            </a:r>
            <a:r>
              <a:rPr lang="en-US" b="1" dirty="0" smtClean="0"/>
              <a:t> cells secrete chemical signals (</a:t>
            </a:r>
            <a:r>
              <a:rPr lang="en-US" b="1" dirty="0" err="1" smtClean="0"/>
              <a:t>HSLs</a:t>
            </a:r>
            <a:r>
              <a:rPr lang="en-US" b="1" dirty="0" smtClean="0"/>
              <a:t>, for </a:t>
            </a:r>
            <a:r>
              <a:rPr lang="en-US" b="1" dirty="0" err="1" smtClean="0"/>
              <a:t>homoserine</a:t>
            </a:r>
            <a:r>
              <a:rPr lang="en-US" b="1" dirty="0" smtClean="0"/>
              <a:t> lactones), the low concentration of signal molecules does not change genetic expression. </a:t>
            </a:r>
            <a:r>
              <a:rPr lang="en-US" b="1" dirty="0" err="1" smtClean="0"/>
              <a:t>Biofilm</a:t>
            </a:r>
            <a:r>
              <a:rPr lang="en-US" b="1" dirty="0" smtClean="0"/>
              <a:t> cells are held together in dense populations, so the secreted </a:t>
            </a:r>
            <a:r>
              <a:rPr lang="en-US" b="1" dirty="0" err="1" smtClean="0"/>
              <a:t>HSLs</a:t>
            </a:r>
            <a:r>
              <a:rPr lang="en-US" b="1" dirty="0" smtClean="0"/>
              <a:t> attain higher concentrations. HSL molecules then re-cross the cell membranes and trigger changes in genetic activity. </a:t>
            </a:r>
          </a:p>
          <a:p>
            <a:endParaRPr lang="en-US" b="1" dirty="0" smtClean="0"/>
          </a:p>
          <a:p>
            <a:r>
              <a:rPr lang="en-US" b="1" dirty="0" smtClean="0"/>
              <a:t>http://</a:t>
            </a:r>
            <a:r>
              <a:rPr lang="en-US" b="1" dirty="0" err="1" smtClean="0"/>
              <a:t>www.youtube.com/watch?v</a:t>
            </a:r>
            <a:r>
              <a:rPr lang="en-US" b="1" dirty="0" smtClean="0"/>
              <a:t>=YJWKWYQfSi0&amp;feature=related</a:t>
            </a:r>
          </a:p>
          <a:p>
            <a:r>
              <a:rPr lang="en-US" b="1" dirty="0" err="1" smtClean="0"/>
              <a:t>Mcfall</a:t>
            </a:r>
            <a:r>
              <a:rPr lang="en-US" b="1" dirty="0" smtClean="0"/>
              <a:t> </a:t>
            </a:r>
            <a:r>
              <a:rPr lang="en-US" b="1" dirty="0" err="1" smtClean="0"/>
              <a:t>ngai</a:t>
            </a:r>
            <a:r>
              <a:rPr lang="en-US" b="1" dirty="0" smtClean="0"/>
              <a:t> http://</a:t>
            </a:r>
            <a:r>
              <a:rPr lang="en-US" b="1" dirty="0" err="1" smtClean="0"/>
              <a:t>www.youtube.com/watch?v</a:t>
            </a:r>
            <a:r>
              <a:rPr lang="en-US" b="1" dirty="0" smtClean="0"/>
              <a:t>=x5-VcJyZRc4&amp;feature=related</a:t>
            </a:r>
            <a:endParaRPr lang="en-US" b="1" dirty="0"/>
          </a:p>
        </p:txBody>
      </p:sp>
      <p:sp>
        <p:nvSpPr>
          <p:cNvPr id="4" name="Slide Number Placeholder 3"/>
          <p:cNvSpPr>
            <a:spLocks noGrp="1"/>
          </p:cNvSpPr>
          <p:nvPr>
            <p:ph type="sldNum" sz="quarter" idx="10"/>
          </p:nvPr>
        </p:nvSpPr>
        <p:spPr/>
        <p:txBody>
          <a:bodyPr/>
          <a:lstStyle/>
          <a:p>
            <a:fld id="{46C3D641-63C5-6740-896B-729C52E1FB75}" type="slidenum">
              <a:rPr lang="en-US" smtClean="0"/>
              <a:pPr/>
              <a:t>17</a:t>
            </a:fld>
            <a:endParaRPr lang="en-US"/>
          </a:p>
        </p:txBody>
      </p:sp>
    </p:spTree>
    <p:extLst>
      <p:ext uri="{BB962C8B-B14F-4D97-AF65-F5344CB8AC3E}">
        <p14:creationId xmlns:p14="http://schemas.microsoft.com/office/powerpoint/2010/main" val="1423498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winnowing</a:t>
            </a:r>
          </a:p>
          <a:p>
            <a:r>
              <a:rPr lang="en-US" dirty="0" smtClean="0"/>
              <a:t>V. </a:t>
            </a:r>
            <a:r>
              <a:rPr lang="en-US" dirty="0" err="1" smtClean="0"/>
              <a:t>fischeri</a:t>
            </a:r>
            <a:r>
              <a:rPr lang="en-US" dirty="0" smtClean="0"/>
              <a:t>, </a:t>
            </a:r>
            <a:r>
              <a:rPr lang="en-US" dirty="0" err="1" smtClean="0"/>
              <a:t>Euprymna</a:t>
            </a:r>
            <a:r>
              <a:rPr lang="en-US" baseline="0" dirty="0" smtClean="0"/>
              <a:t> </a:t>
            </a:r>
            <a:r>
              <a:rPr lang="en-US" baseline="0" dirty="0" err="1" smtClean="0"/>
              <a:t>scolopes</a:t>
            </a:r>
            <a:endParaRPr lang="en-US" dirty="0"/>
          </a:p>
        </p:txBody>
      </p:sp>
      <p:sp>
        <p:nvSpPr>
          <p:cNvPr id="4" name="Slide Number Placeholder 3"/>
          <p:cNvSpPr>
            <a:spLocks noGrp="1"/>
          </p:cNvSpPr>
          <p:nvPr>
            <p:ph type="sldNum" sz="quarter" idx="10"/>
          </p:nvPr>
        </p:nvSpPr>
        <p:spPr/>
        <p:txBody>
          <a:bodyPr/>
          <a:lstStyle/>
          <a:p>
            <a:fld id="{46C3D641-63C5-6740-896B-729C52E1FB75}" type="slidenum">
              <a:rPr lang="en-US" smtClean="0"/>
              <a:pPr/>
              <a:t>18</a:t>
            </a:fld>
            <a:endParaRPr lang="en-US"/>
          </a:p>
        </p:txBody>
      </p:sp>
    </p:spTree>
    <p:extLst>
      <p:ext uri="{BB962C8B-B14F-4D97-AF65-F5344CB8AC3E}">
        <p14:creationId xmlns:p14="http://schemas.microsoft.com/office/powerpoint/2010/main" val="390172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Notice</a:t>
            </a:r>
            <a:r>
              <a:rPr lang="en-US" baseline="0" dirty="0" smtClean="0"/>
              <a:t> that 2 loops back around to 1. So of course confusingly lets talk about #2 first</a:t>
            </a:r>
            <a:endParaRPr lang="en-US" dirty="0" smtClean="0"/>
          </a:p>
          <a:p>
            <a:endParaRPr lang="en-US" dirty="0"/>
          </a:p>
        </p:txBody>
      </p:sp>
      <p:sp>
        <p:nvSpPr>
          <p:cNvPr id="4" name="Slide Number Placeholder 3"/>
          <p:cNvSpPr>
            <a:spLocks noGrp="1"/>
          </p:cNvSpPr>
          <p:nvPr>
            <p:ph type="sldNum" sz="quarter" idx="10"/>
          </p:nvPr>
        </p:nvSpPr>
        <p:spPr/>
        <p:txBody>
          <a:bodyPr/>
          <a:lstStyle/>
          <a:p>
            <a:fld id="{74084E9A-1C43-47AC-B068-67D02A8863A3}" type="slidenum">
              <a:rPr lang="en-US" smtClean="0"/>
              <a:pPr/>
              <a:t>2</a:t>
            </a:fld>
            <a:endParaRPr lang="en-US"/>
          </a:p>
        </p:txBody>
      </p:sp>
    </p:spTree>
    <p:extLst>
      <p:ext uri="{BB962C8B-B14F-4D97-AF65-F5344CB8AC3E}">
        <p14:creationId xmlns:p14="http://schemas.microsoft.com/office/powerpoint/2010/main" val="3235379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4084E9A-1C43-47AC-B068-67D02A8863A3}" type="slidenum">
              <a:rPr lang="en-US" smtClean="0"/>
              <a:pPr/>
              <a:t>3</a:t>
            </a:fld>
            <a:endParaRPr lang="en-US"/>
          </a:p>
        </p:txBody>
      </p:sp>
    </p:spTree>
    <p:extLst>
      <p:ext uri="{BB962C8B-B14F-4D97-AF65-F5344CB8AC3E}">
        <p14:creationId xmlns:p14="http://schemas.microsoft.com/office/powerpoint/2010/main" val="317929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C3D641-63C5-6740-896B-729C52E1FB75}" type="slidenum">
              <a:rPr lang="en-US" smtClean="0"/>
              <a:pPr/>
              <a:t>4</a:t>
            </a:fld>
            <a:endParaRPr lang="en-US"/>
          </a:p>
        </p:txBody>
      </p:sp>
    </p:spTree>
    <p:extLst>
      <p:ext uri="{BB962C8B-B14F-4D97-AF65-F5344CB8AC3E}">
        <p14:creationId xmlns:p14="http://schemas.microsoft.com/office/powerpoint/2010/main" val="2708731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3886201" y="8686800"/>
            <a:ext cx="2971800" cy="457200"/>
          </a:xfrm>
          <a:prstGeom prst="rect">
            <a:avLst/>
          </a:prstGeom>
          <a:noFill/>
          <a:ln w="9525">
            <a:noFill/>
            <a:miter lim="800000"/>
            <a:headEnd/>
            <a:tailEnd/>
          </a:ln>
        </p:spPr>
        <p:txBody>
          <a:bodyPr lIns="89718" tIns="44859" rIns="89718" bIns="44859" anchor="b"/>
          <a:lstStyle/>
          <a:p>
            <a:pPr algn="r"/>
            <a:fld id="{B380A508-43E0-48E5-BD79-D9987F4EAA32}" type="slidenum">
              <a:rPr lang="en-US" sz="1200">
                <a:latin typeface="Times New Roman" pitchFamily="18" charset="0"/>
              </a:rPr>
              <a:pPr algn="r"/>
              <a:t>7</a:t>
            </a:fld>
            <a:endParaRPr lang="en-US" sz="1200">
              <a:latin typeface="Times New Roman"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14400" y="4343400"/>
            <a:ext cx="5029200" cy="4114800"/>
          </a:xfrm>
          <a:noFill/>
          <a:ln/>
        </p:spPr>
        <p:txBody>
          <a:bodyPr/>
          <a:lstStyle/>
          <a:p>
            <a:pPr marL="168244" indent="-168244">
              <a:buFont typeface="Arial" panose="020B0604020202020204" pitchFamily="34" charset="0"/>
              <a:buChar char="•"/>
            </a:pPr>
            <a:r>
              <a:rPr lang="en-US" dirty="0" smtClean="0">
                <a:cs typeface="Times New Roman" pitchFamily="18" charset="0"/>
              </a:rPr>
              <a:t>The key difference</a:t>
            </a:r>
            <a:r>
              <a:rPr lang="en-US" b="1" dirty="0" smtClean="0">
                <a:cs typeface="Times New Roman" pitchFamily="18" charset="0"/>
              </a:rPr>
              <a:t> </a:t>
            </a:r>
            <a:r>
              <a:rPr lang="en-US" dirty="0" smtClean="0">
                <a:cs typeface="Times New Roman" pitchFamily="18" charset="0"/>
              </a:rPr>
              <a:t>in these hormone types is that steroids are lipid soluble but polypeptides and amino acid derivatives are not. Thus, steroids cross cell membranes much more readily than do other types of hormones.</a:t>
            </a:r>
          </a:p>
          <a:p>
            <a:pPr marL="168244" indent="-168244">
              <a:buFont typeface="Arial" panose="020B0604020202020204" pitchFamily="34" charset="0"/>
              <a:buChar char="•"/>
            </a:pPr>
            <a:r>
              <a:rPr lang="en-US" dirty="0" smtClean="0">
                <a:solidFill>
                  <a:srgbClr val="000000"/>
                </a:solidFill>
                <a:cs typeface="Times New Roman" pitchFamily="18" charset="0"/>
              </a:rPr>
              <a:t>Some hormones are lipid soluble and others are not. Differences in lipid solubility influence where a target cell receives the chemical message. Steroids often act inside the cell, whereas most amino acid derivatives and all polypeptides act at the cell surface.</a:t>
            </a:r>
          </a:p>
          <a:p>
            <a:pPr marL="168244" indent="-168244">
              <a:buFont typeface="Arial" panose="020B0604020202020204" pitchFamily="34" charset="0"/>
              <a:buChar char="•"/>
            </a:pPr>
            <a:r>
              <a:rPr lang="en-US" dirty="0" smtClean="0">
                <a:solidFill>
                  <a:srgbClr val="000000"/>
                </a:solidFill>
                <a:cs typeface="Times New Roman" pitchFamily="18" charset="0"/>
              </a:rPr>
              <a:t>Steroid hormone-receptor complexes bind to specific sites in DNA called </a:t>
            </a:r>
            <a:r>
              <a:rPr lang="en-US" b="1" dirty="0" smtClean="0">
                <a:solidFill>
                  <a:srgbClr val="000000"/>
                </a:solidFill>
                <a:cs typeface="Times New Roman" pitchFamily="18" charset="0"/>
              </a:rPr>
              <a:t>hormone-response elements</a:t>
            </a:r>
            <a:r>
              <a:rPr lang="en-US" dirty="0" smtClean="0">
                <a:solidFill>
                  <a:srgbClr val="000000"/>
                </a:solidFill>
                <a:cs typeface="Times New Roman" pitchFamily="18" charset="0"/>
              </a:rPr>
              <a:t>. Gene expression begins when a regulatory protein such as a steroid hormone-receptor complex binds to the hormone-response element for that gene.</a:t>
            </a:r>
          </a:p>
          <a:p>
            <a:pPr marL="168244" indent="-168244">
              <a:buFont typeface="Arial" panose="020B0604020202020204" pitchFamily="34" charset="0"/>
              <a:buChar char="•"/>
            </a:pPr>
            <a:r>
              <a:rPr lang="en-US" b="1" dirty="0" smtClean="0">
                <a:cs typeface="Times New Roman" pitchFamily="18" charset="0"/>
              </a:rPr>
              <a:t> </a:t>
            </a:r>
            <a:r>
              <a:rPr lang="en-US" dirty="0" smtClean="0">
                <a:solidFill>
                  <a:srgbClr val="000000"/>
                </a:solidFill>
                <a:cs typeface="Times New Roman" pitchFamily="18" charset="0"/>
              </a:rPr>
              <a:t>Because epinephrine and the peptide hormones are not lipid soluble and cannot enter the target cell, they must bind to receptors on the cell surface. The process of activating a receptor on the cell surface is called </a:t>
            </a:r>
            <a:r>
              <a:rPr lang="en-US" b="1" dirty="0" smtClean="0">
                <a:solidFill>
                  <a:srgbClr val="000000"/>
                </a:solidFill>
                <a:cs typeface="Times New Roman" pitchFamily="18" charset="0"/>
              </a:rPr>
              <a:t>signal transduction</a:t>
            </a:r>
            <a:r>
              <a:rPr lang="en-US" dirty="0" smtClean="0">
                <a:solidFill>
                  <a:srgbClr val="000000"/>
                </a:solidFill>
                <a:cs typeface="Times New Roman" pitchFamily="18" charset="0"/>
              </a:rPr>
              <a:t>.</a:t>
            </a:r>
          </a:p>
          <a:p>
            <a:pPr eaLnBrk="1" hangingPunct="1">
              <a:buFontTx/>
              <a:buChar char="•"/>
            </a:pPr>
            <a:endParaRPr lang="en-US" dirty="0" smtClean="0">
              <a:solidFill>
                <a:srgbClr val="000000"/>
              </a:solidFill>
              <a:cs typeface="Times New Roman" pitchFamily="18" charset="0"/>
            </a:endParaRPr>
          </a:p>
          <a:p>
            <a:pPr eaLnBrk="1" hangingPunct="1"/>
            <a:endParaRPr lang="en-US" dirty="0" smtClean="0"/>
          </a:p>
        </p:txBody>
      </p:sp>
    </p:spTree>
    <p:extLst>
      <p:ext uri="{BB962C8B-B14F-4D97-AF65-F5344CB8AC3E}">
        <p14:creationId xmlns:p14="http://schemas.microsoft.com/office/powerpoint/2010/main" val="95966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C3D641-63C5-6740-896B-729C52E1FB75}" type="slidenum">
              <a:rPr lang="en-US" smtClean="0"/>
              <a:pPr/>
              <a:t>8</a:t>
            </a:fld>
            <a:endParaRPr lang="en-US"/>
          </a:p>
        </p:txBody>
      </p:sp>
    </p:spTree>
    <p:extLst>
      <p:ext uri="{BB962C8B-B14F-4D97-AF65-F5344CB8AC3E}">
        <p14:creationId xmlns:p14="http://schemas.microsoft.com/office/powerpoint/2010/main" val="192516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C3D641-63C5-6740-896B-729C52E1FB75}" type="slidenum">
              <a:rPr lang="en-US" smtClean="0"/>
              <a:pPr/>
              <a:t>9</a:t>
            </a:fld>
            <a:endParaRPr lang="en-US"/>
          </a:p>
        </p:txBody>
      </p:sp>
    </p:spTree>
    <p:extLst>
      <p:ext uri="{BB962C8B-B14F-4D97-AF65-F5344CB8AC3E}">
        <p14:creationId xmlns:p14="http://schemas.microsoft.com/office/powerpoint/2010/main" val="1663348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6201" y="8686800"/>
            <a:ext cx="2971800" cy="457200"/>
          </a:xfrm>
          <a:prstGeom prst="rect">
            <a:avLst/>
          </a:prstGeom>
          <a:noFill/>
          <a:ln w="9525">
            <a:noFill/>
            <a:miter lim="800000"/>
            <a:headEnd/>
            <a:tailEnd/>
          </a:ln>
        </p:spPr>
        <p:txBody>
          <a:bodyPr lIns="89718" tIns="44859" rIns="89718" bIns="44859" anchor="b"/>
          <a:lstStyle/>
          <a:p>
            <a:pPr algn="r"/>
            <a:fld id="{9D323C0B-D4F1-4B1C-8AB5-F519CB8C2348}" type="slidenum">
              <a:rPr lang="en-US" sz="1200">
                <a:latin typeface="Times New Roman" pitchFamily="18" charset="0"/>
              </a:rPr>
              <a:pPr algn="r"/>
              <a:t>10</a:t>
            </a:fld>
            <a:endParaRPr lang="en-US" sz="1200">
              <a:latin typeface="Times New Roman"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solidFill>
                  <a:srgbClr val="000000"/>
                </a:solidFill>
                <a:cs typeface="Times New Roman" pitchFamily="18" charset="0"/>
              </a:rPr>
              <a:t>Epinephrine activates </a:t>
            </a:r>
            <a:r>
              <a:rPr lang="en-US" b="1" dirty="0" err="1" smtClean="0">
                <a:solidFill>
                  <a:srgbClr val="000000"/>
                </a:solidFill>
                <a:cs typeface="Times New Roman" pitchFamily="18" charset="0"/>
              </a:rPr>
              <a:t>phosphorylase</a:t>
            </a:r>
            <a:r>
              <a:rPr lang="en-US" dirty="0" smtClean="0">
                <a:solidFill>
                  <a:srgbClr val="000000"/>
                </a:solidFill>
                <a:cs typeface="Times New Roman" pitchFamily="18" charset="0"/>
              </a:rPr>
              <a:t>, the enzyme that catalyzes the formation of glucose from glycogen</a:t>
            </a:r>
          </a:p>
          <a:p>
            <a:pPr eaLnBrk="1" hangingPunct="1">
              <a:buFontTx/>
              <a:buChar char="•"/>
            </a:pPr>
            <a:r>
              <a:rPr lang="en-US" dirty="0" smtClean="0">
                <a:solidFill>
                  <a:srgbClr val="000000"/>
                </a:solidFill>
                <a:cs typeface="Times New Roman" pitchFamily="18" charset="0"/>
              </a:rPr>
              <a:t>Epinephrine produces</a:t>
            </a:r>
            <a:r>
              <a:rPr lang="en-US" baseline="0" dirty="0" smtClean="0">
                <a:solidFill>
                  <a:srgbClr val="000000"/>
                </a:solidFill>
                <a:cs typeface="Times New Roman" pitchFamily="18" charset="0"/>
              </a:rPr>
              <a:t> </a:t>
            </a:r>
            <a:r>
              <a:rPr lang="en-US" dirty="0" smtClean="0">
                <a:solidFill>
                  <a:srgbClr val="000000"/>
                </a:solidFill>
                <a:cs typeface="Times New Roman" pitchFamily="18" charset="0"/>
              </a:rPr>
              <a:t>two distinct patterns of responses because there are two types of receptor, alpha and beta. In turn, there are two types of alpha and two types of beta receptor.</a:t>
            </a:r>
          </a:p>
          <a:p>
            <a:pPr eaLnBrk="1" hangingPunct="1"/>
            <a:r>
              <a:rPr lang="en-US" dirty="0" smtClean="0"/>
              <a:t>The same hormone may have different effects on target cells that have</a:t>
            </a:r>
          </a:p>
          <a:p>
            <a:pPr lvl="1" eaLnBrk="1" hangingPunct="1"/>
            <a:r>
              <a:rPr lang="en-US" dirty="0" smtClean="0"/>
              <a:t>Different receptors for the hormone</a:t>
            </a:r>
          </a:p>
          <a:p>
            <a:pPr lvl="1" eaLnBrk="1" hangingPunct="1"/>
            <a:r>
              <a:rPr lang="en-US" dirty="0" smtClean="0"/>
              <a:t>Different signal transduction pathways</a:t>
            </a:r>
          </a:p>
          <a:p>
            <a:pPr lvl="1" eaLnBrk="1" hangingPunct="1"/>
            <a:r>
              <a:rPr lang="en-US" dirty="0" smtClean="0"/>
              <a:t>Different proteins for carrying out the response</a:t>
            </a:r>
          </a:p>
        </p:txBody>
      </p:sp>
    </p:spTree>
    <p:extLst>
      <p:ext uri="{BB962C8B-B14F-4D97-AF65-F5344CB8AC3E}">
        <p14:creationId xmlns:p14="http://schemas.microsoft.com/office/powerpoint/2010/main" val="7848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panose="020B0604020202020204" pitchFamily="34" charset="0"/>
              <a:buChar char="•"/>
            </a:pPr>
            <a:r>
              <a:rPr lang="en-US" dirty="0" smtClean="0"/>
              <a:t>Negative</a:t>
            </a:r>
            <a:r>
              <a:rPr lang="en-US" baseline="0" dirty="0" smtClean="0"/>
              <a:t> feedback loop: the response reduces the initial stimulus, which then lowers the response and returns conditions to ‘normal’ </a:t>
            </a:r>
            <a:r>
              <a:rPr lang="en-US" baseline="0" dirty="0" err="1" smtClean="0"/>
              <a:t>setpoint</a:t>
            </a:r>
            <a:r>
              <a:rPr lang="en-US" baseline="0" dirty="0" smtClean="0"/>
              <a:t> to maintain homeostasis</a:t>
            </a:r>
          </a:p>
          <a:p>
            <a:pPr marL="168244" indent="-168244">
              <a:buFont typeface="Arial" panose="020B0604020202020204" pitchFamily="34" charset="0"/>
              <a:buChar char="•"/>
            </a:pPr>
            <a:r>
              <a:rPr lang="en-US" baseline="0" dirty="0" smtClean="0"/>
              <a:t>Positive feedback loop: the response reinforces or enhances the stimulus, leading to an even greater response</a:t>
            </a:r>
          </a:p>
        </p:txBody>
      </p:sp>
      <p:sp>
        <p:nvSpPr>
          <p:cNvPr id="4" name="Slide Number Placeholder 3"/>
          <p:cNvSpPr>
            <a:spLocks noGrp="1"/>
          </p:cNvSpPr>
          <p:nvPr>
            <p:ph type="sldNum" sz="quarter" idx="10"/>
          </p:nvPr>
        </p:nvSpPr>
        <p:spPr/>
        <p:txBody>
          <a:bodyPr/>
          <a:lstStyle/>
          <a:p>
            <a:fld id="{AA3C6D73-ECFA-4C8A-AAF4-28638EB78A5D}" type="slidenum">
              <a:rPr lang="en-US" smtClean="0"/>
              <a:pPr/>
              <a:t>11</a:t>
            </a:fld>
            <a:endParaRPr lang="en-US"/>
          </a:p>
        </p:txBody>
      </p:sp>
    </p:spTree>
    <p:extLst>
      <p:ext uri="{BB962C8B-B14F-4D97-AF65-F5344CB8AC3E}">
        <p14:creationId xmlns:p14="http://schemas.microsoft.com/office/powerpoint/2010/main" val="279768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9" name="Rectangle 14"/>
          <p:cNvSpPr>
            <a:spLocks noGrp="1"/>
          </p:cNvSpPr>
          <p:nvPr>
            <p:ph type="sldNum" sz="quarter" idx="11"/>
          </p:nvPr>
        </p:nvSpPr>
        <p:spPr/>
        <p:txBody>
          <a:bodyPr/>
          <a:lstStyle>
            <a:lvl1pPr>
              <a:defRPr lang="en-US" smtClean="0"/>
            </a:lvl1pPr>
          </a:lstStyle>
          <a:p>
            <a:fld id="{23B88879-97FA-492D-B71A-01002A2B4294}" type="slidenum">
              <a:rPr lang="en-US" smtClean="0"/>
              <a:pPr/>
              <a:t>‹#›</a:t>
            </a:fld>
            <a:endParaRPr lang="en-US"/>
          </a:p>
        </p:txBody>
      </p:sp>
      <p:sp>
        <p:nvSpPr>
          <p:cNvPr id="25" name="Rectangle 27"/>
          <p:cNvSpPr>
            <a:spLocks noGrp="1"/>
          </p:cNvSpPr>
          <p:nvPr>
            <p:ph type="ftr" sz="quarter" idx="12"/>
          </p:nvPr>
        </p:nvSpPr>
        <p:spPr/>
        <p:txBody>
          <a:bodyPr/>
          <a:lstStyle>
            <a:lvl1pPr>
              <a:defRPr lang="en-US" smtClean="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5"/>
          <p:cNvSpPr>
            <a:spLocks noGrp="1"/>
          </p:cNvSpPr>
          <p:nvPr>
            <p:ph type="ftr" sz="quarter" idx="11"/>
          </p:nvPr>
        </p:nvSpPr>
        <p:spPr>
          <a:xfrm>
            <a:off x="457200" y="6245225"/>
            <a:ext cx="5562600" cy="476250"/>
          </a:xfrm>
        </p:spPr>
        <p:txBody>
          <a:bodyPr/>
          <a:lstStyle/>
          <a:p>
            <a:endParaRPr lang="en-US"/>
          </a:p>
        </p:txBody>
      </p:sp>
      <p:sp>
        <p:nvSpPr>
          <p:cNvPr id="6" name="Rectangle 6"/>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5" name="Rectangle 5"/>
          <p:cNvSpPr>
            <a:spLocks noGrp="1"/>
          </p:cNvSpPr>
          <p:nvPr>
            <p:ph type="ftr" sz="quarter" idx="11"/>
          </p:nvPr>
        </p:nvSpPr>
        <p:spPr/>
        <p:txBody>
          <a:bodyPr/>
          <a:lstStyle/>
          <a:p>
            <a:endParaRPr lang="en-US"/>
          </a:p>
        </p:txBody>
      </p:sp>
      <p:sp>
        <p:nvSpPr>
          <p:cNvPr id="6" name="Rectangle 6"/>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7"/>
          <p:cNvSpPr>
            <a:spLocks noGrp="1"/>
          </p:cNvSpPr>
          <p:nvPr>
            <p:ph type="ftr" sz="quarter" idx="11"/>
          </p:nvPr>
        </p:nvSpPr>
        <p:spPr/>
        <p:txBody>
          <a:bodyPr/>
          <a:lstStyle/>
          <a:p>
            <a:endParaRPr lang="en-US"/>
          </a:p>
        </p:txBody>
      </p:sp>
      <p:sp>
        <p:nvSpPr>
          <p:cNvPr id="9" name="Rectangle 8"/>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4" name="Rectangle 4"/>
          <p:cNvSpPr>
            <a:spLocks noGrp="1"/>
          </p:cNvSpPr>
          <p:nvPr>
            <p:ph type="ftr" sz="quarter" idx="11"/>
          </p:nvPr>
        </p:nvSpPr>
        <p:spPr/>
        <p:txBody>
          <a:bodyPr/>
          <a:lstStyle/>
          <a:p>
            <a:endParaRPr lang="en-US"/>
          </a:p>
        </p:txBody>
      </p:sp>
      <p:sp>
        <p:nvSpPr>
          <p:cNvPr id="5" name="Rectangle 5"/>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a:xfrm>
            <a:off x="457200" y="6245225"/>
            <a:ext cx="2133600" cy="476250"/>
          </a:xfrm>
          <a:prstGeom prst="rect">
            <a:avLst/>
          </a:prstGeom>
        </p:spPr>
        <p:txBody>
          <a:bodyPr/>
          <a:lstStyle/>
          <a:p>
            <a:endParaRPr lang="en-US"/>
          </a:p>
        </p:txBody>
      </p:sp>
      <p:sp>
        <p:nvSpPr>
          <p:cNvPr id="3" name="Rectangle 3"/>
          <p:cNvSpPr>
            <a:spLocks noGrp="1"/>
          </p:cNvSpPr>
          <p:nvPr>
            <p:ph type="ftr" sz="quarter" idx="11"/>
          </p:nvPr>
        </p:nvSpPr>
        <p:spPr/>
        <p:txBody>
          <a:bodyPr/>
          <a:lstStyle/>
          <a:p>
            <a:endParaRPr lang="en-US"/>
          </a:p>
        </p:txBody>
      </p:sp>
      <p:sp>
        <p:nvSpPr>
          <p:cNvPr id="4" name="Rectangle 4"/>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245225"/>
            <a:ext cx="2133600" cy="476250"/>
          </a:xfrm>
          <a:prstGeom prst="rect">
            <a:avLst/>
          </a:prstGeom>
        </p:spPr>
        <p:txBody>
          <a:bodyPr/>
          <a:lstStyle/>
          <a:p>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a:xfrm>
            <a:off x="457200" y="6245225"/>
            <a:ext cx="2133600" cy="476250"/>
          </a:xfrm>
          <a:prstGeom prst="rect">
            <a:avLst/>
          </a:prstGeom>
        </p:spPr>
        <p:txBody>
          <a:bodyPr/>
          <a:lstStyle/>
          <a:p>
            <a:endParaRPr lang="en-US"/>
          </a:p>
        </p:txBody>
      </p:sp>
      <p:sp>
        <p:nvSpPr>
          <p:cNvPr id="6" name="Rectangle 6"/>
          <p:cNvSpPr>
            <a:spLocks noGrp="1"/>
          </p:cNvSpPr>
          <p:nvPr>
            <p:ph type="ftr" sz="quarter" idx="11"/>
          </p:nvPr>
        </p:nvSpPr>
        <p:spPr/>
        <p:txBody>
          <a:bodyPr/>
          <a:lstStyle/>
          <a:p>
            <a:endParaRPr lang="en-US"/>
          </a:p>
        </p:txBody>
      </p:sp>
      <p:sp>
        <p:nvSpPr>
          <p:cNvPr id="7" name="Rectangle 7"/>
          <p:cNvSpPr>
            <a:spLocks noGrp="1"/>
          </p:cNvSpPr>
          <p:nvPr>
            <p:ph type="sldNum" sz="quarter" idx="12"/>
          </p:nvPr>
        </p:nvSpPr>
        <p:spPr/>
        <p:txBody>
          <a:bodyPr/>
          <a:lstStyle/>
          <a:p>
            <a:fld id="{23B88879-97FA-492D-B71A-01002A2B429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Rectangle 18"/>
          <p:cNvSpPr>
            <a:spLocks noGrp="1"/>
          </p:cNvSpPr>
          <p:nvPr>
            <p:ph type="ftr" sz="quarter" idx="3"/>
          </p:nvPr>
        </p:nvSpPr>
        <p:spPr>
          <a:xfrm>
            <a:off x="457200" y="6245225"/>
            <a:ext cx="5562600" cy="476250"/>
          </a:xfrm>
          <a:prstGeom prst="rect">
            <a:avLst/>
          </a:prstGeom>
        </p:spPr>
        <p:txBody>
          <a:bodyPr anchor="b" anchorCtr="0"/>
          <a:lstStyle>
            <a:lvl1pPr algn="l">
              <a:defRPr lang="en-US" sz="1200" smtClean="0">
                <a:solidFill>
                  <a:schemeClr val="tx2"/>
                </a:solidFill>
                <a:latin typeface="+mn-lt"/>
                <a:ea typeface="+mn-lt"/>
                <a:cs typeface="+mn-lt"/>
              </a:defRPr>
            </a:lvl1pPr>
          </a:lstStyle>
          <a:p>
            <a:endParaRPr lang="en-US"/>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fld id="{23B88879-97FA-492D-B71A-01002A2B429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notesSlide" Target="../notesSlides/notesSlide11.xml"/><Relationship Id="rId7"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notesSlide" Target="../notesSlides/notesSlide14.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hyperlink" Target="http://meadfamilydental.com/2011/11/plaque-vs-biofilm-and-the-research-that-could-change-dentistry-as-we-know-it/" TargetMode="External"/><Relationship Id="rId5" Type="http://schemas.openxmlformats.org/officeDocument/2006/relationships/hyperlink" Target="http://www.geomicrobiology.de/research/biofilms/biofilms.html" TargetMode="External"/><Relationship Id="rId4" Type="http://schemas.openxmlformats.org/officeDocument/2006/relationships/hyperlink" Target="http://textbookofbacteriology.net/normalflora_2.html" TargetMode="External"/><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hyperlink" Target="http://www.ecosystm.org/squid_glowing_bacteria_work_well_together.htm" TargetMode="External"/><Relationship Id="rId3" Type="http://schemas.openxmlformats.org/officeDocument/2006/relationships/notesSlide" Target="../notesSlides/notesSlide16.xml"/><Relationship Id="rId7" Type="http://schemas.openxmlformats.org/officeDocument/2006/relationships/hyperlink" Target="http://serc.carleton.edu/microbelife/topics/marinesymbiosis/squid-vibrio/index.html" TargetMode="Externa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7.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6538" y="96044"/>
            <a:ext cx="8610600" cy="685800"/>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chemeClr val="tx2">
                    <a:shade val="85000"/>
                    <a:satMod val="150000"/>
                  </a:schemeClr>
                </a:solidFill>
                <a:effectLst>
                  <a:outerShdw blurRad="63500" dist="38100" dir="8220000" algn="tl" rotWithShape="0">
                    <a:srgbClr val="000000">
                      <a:alpha val="30000"/>
                    </a:srgbClr>
                  </a:outerShdw>
                </a:effectLst>
                <a:uLnTx/>
                <a:uFillTx/>
                <a:latin typeface="+mj-lt"/>
                <a:ea typeface="+mj-lt"/>
                <a:cs typeface="+mj-lt"/>
              </a:rPr>
              <a:t>Module 3:  Chemical and Electrical Signals</a:t>
            </a:r>
          </a:p>
        </p:txBody>
      </p:sp>
      <p:sp>
        <p:nvSpPr>
          <p:cNvPr id="5" name="Rectangle 3"/>
          <p:cNvSpPr txBox="1">
            <a:spLocks noChangeArrowheads="1"/>
          </p:cNvSpPr>
          <p:nvPr/>
        </p:nvSpPr>
        <p:spPr>
          <a:xfrm>
            <a:off x="236538" y="601266"/>
            <a:ext cx="5562600" cy="1600200"/>
          </a:xfrm>
          <a:prstGeom prst="rect">
            <a:avLst/>
          </a:prstGeom>
        </p:spPr>
        <p:txBody>
          <a:bodyPr/>
          <a:lstStyle/>
          <a:p>
            <a:pPr marL="0" marR="0" lvl="0" indent="-274320" algn="l" defTabSz="914400" eaLnBrk="1" fontAlgn="auto" latinLnBrk="0" hangingPunct="1">
              <a:lnSpc>
                <a:spcPct val="100000"/>
              </a:lnSpc>
              <a:spcBef>
                <a:spcPts val="0"/>
              </a:spcBef>
              <a:spcAft>
                <a:spcPts val="0"/>
              </a:spcAft>
              <a:buClr>
                <a:schemeClr val="accent1"/>
              </a:buClr>
              <a:buSzPct val="80000"/>
              <a:buFont typeface="Wingdings 2" pitchFamily="18" charset="2"/>
              <a:buChar char=""/>
              <a:tabLst/>
              <a:defRPr/>
            </a:pPr>
            <a:r>
              <a:rPr kumimoji="0" lang="en-US" sz="2400" b="0" i="0" u="none" strike="noStrike" kern="0" cap="none" spc="0" normalizeH="0" baseline="0" noProof="0" dirty="0" smtClean="0">
                <a:ln>
                  <a:noFill/>
                </a:ln>
                <a:solidFill>
                  <a:schemeClr val="accent2"/>
                </a:solidFill>
                <a:effectLst/>
                <a:uLnTx/>
                <a:uFillTx/>
                <a:latin typeface="+mn-lt"/>
                <a:ea typeface="+mn-lt"/>
                <a:cs typeface="+mn-lt"/>
              </a:rPr>
              <a:t>Hormones and chemical signals</a:t>
            </a:r>
          </a:p>
          <a:p>
            <a:pPr marL="0" marR="0" lvl="0" indent="-274320" algn="l" defTabSz="914400" eaLnBrk="1" fontAlgn="auto" latinLnBrk="0" hangingPunct="1">
              <a:lnSpc>
                <a:spcPct val="100000"/>
              </a:lnSpc>
              <a:spcBef>
                <a:spcPts val="0"/>
              </a:spcBef>
              <a:spcAft>
                <a:spcPts val="0"/>
              </a:spcAft>
              <a:buClr>
                <a:schemeClr val="accent1"/>
              </a:buClr>
              <a:buSzPct val="80000"/>
              <a:buFont typeface="Wingdings 2" pitchFamily="18" charset="2"/>
              <a:buChar char=""/>
              <a:tabLst/>
              <a:defRPr/>
            </a:pPr>
            <a:r>
              <a:rPr kumimoji="0" lang="en-US" sz="2400" b="0" i="0" u="none" strike="noStrike" kern="0" cap="none" spc="0" normalizeH="0" baseline="0" noProof="0" dirty="0" smtClean="0">
                <a:ln>
                  <a:noFill/>
                </a:ln>
                <a:solidFill>
                  <a:schemeClr val="accent2"/>
                </a:solidFill>
                <a:effectLst/>
                <a:uLnTx/>
                <a:uFillTx/>
                <a:latin typeface="+mn-lt"/>
                <a:ea typeface="+mn-lt"/>
                <a:cs typeface="+mn-lt"/>
              </a:rPr>
              <a:t>Neurons and integration</a:t>
            </a:r>
          </a:p>
          <a:p>
            <a:pPr marL="0" marR="0" lvl="0" indent="-274320" algn="l" defTabSz="914400" eaLnBrk="1" fontAlgn="auto" latinLnBrk="0" hangingPunct="1">
              <a:lnSpc>
                <a:spcPct val="100000"/>
              </a:lnSpc>
              <a:spcBef>
                <a:spcPts val="0"/>
              </a:spcBef>
              <a:spcAft>
                <a:spcPts val="0"/>
              </a:spcAft>
              <a:buClr>
                <a:schemeClr val="accent1"/>
              </a:buClr>
              <a:buSzPct val="80000"/>
              <a:buFont typeface="Wingdings 2" pitchFamily="18" charset="2"/>
              <a:buChar char=""/>
              <a:tabLst/>
              <a:defRPr/>
            </a:pPr>
            <a:r>
              <a:rPr kumimoji="0" lang="en-US" sz="2400" b="0" i="0" u="none" strike="noStrike" kern="0" cap="none" spc="0" normalizeH="0" baseline="0" noProof="0" dirty="0" smtClean="0">
                <a:ln>
                  <a:noFill/>
                </a:ln>
                <a:solidFill>
                  <a:schemeClr val="accent2"/>
                </a:solidFill>
                <a:effectLst/>
                <a:uLnTx/>
                <a:uFillTx/>
                <a:latin typeface="+mn-lt"/>
                <a:ea typeface="+mn-lt"/>
                <a:cs typeface="+mn-lt"/>
              </a:rPr>
              <a:t>Sensory systems</a:t>
            </a:r>
          </a:p>
          <a:p>
            <a:pPr marL="0" marR="0" lvl="0" indent="-274320" algn="l" defTabSz="914400" eaLnBrk="1" fontAlgn="auto" latinLnBrk="0" hangingPunct="1">
              <a:lnSpc>
                <a:spcPct val="100000"/>
              </a:lnSpc>
              <a:spcBef>
                <a:spcPts val="0"/>
              </a:spcBef>
              <a:spcAft>
                <a:spcPts val="0"/>
              </a:spcAft>
              <a:buClr>
                <a:schemeClr val="accent1"/>
              </a:buClr>
              <a:buSzPct val="80000"/>
              <a:buFont typeface="Wingdings 2" pitchFamily="18" charset="2"/>
              <a:buChar char=""/>
              <a:tabLst/>
              <a:defRPr/>
            </a:pPr>
            <a:r>
              <a:rPr kumimoji="0" lang="en-US" sz="2400" b="0" i="0" u="none" strike="noStrike" kern="0" cap="none" spc="0" normalizeH="0" baseline="0" noProof="0" dirty="0" smtClean="0">
                <a:ln>
                  <a:noFill/>
                </a:ln>
                <a:solidFill>
                  <a:schemeClr val="accent2"/>
                </a:solidFill>
                <a:effectLst/>
                <a:uLnTx/>
                <a:uFillTx/>
                <a:latin typeface="+mn-lt"/>
                <a:ea typeface="+mn-lt"/>
                <a:cs typeface="+mn-lt"/>
              </a:rPr>
              <a:t>Effectors</a:t>
            </a:r>
            <a:endParaRPr kumimoji="0" lang="en-US" sz="2400" b="0" i="0" u="none" strike="noStrike" kern="0" cap="none" spc="0" normalizeH="0" baseline="0" noProof="0" dirty="0">
              <a:ln>
                <a:noFill/>
              </a:ln>
              <a:solidFill>
                <a:schemeClr val="tx1"/>
              </a:solidFill>
              <a:effectLst/>
              <a:uLnTx/>
              <a:uFillTx/>
              <a:latin typeface="+mn-lt"/>
              <a:ea typeface="+mn-lt"/>
              <a:cs typeface="+mn-lt"/>
            </a:endParaRPr>
          </a:p>
        </p:txBody>
      </p:sp>
      <p:pic>
        <p:nvPicPr>
          <p:cNvPr id="6" name="Picture 6" descr="Ben-Jacob2008-Fig3"/>
          <p:cNvPicPr>
            <a:picLocks noChangeAspect="1" noChangeArrowheads="1"/>
          </p:cNvPicPr>
          <p:nvPr/>
        </p:nvPicPr>
        <p:blipFill>
          <a:blip r:embed="rId4" cstate="print"/>
          <a:srcRect/>
          <a:stretch>
            <a:fillRect/>
          </a:stretch>
        </p:blipFill>
        <p:spPr bwMode="auto">
          <a:xfrm>
            <a:off x="105569" y="2085562"/>
            <a:ext cx="4465638" cy="2286000"/>
          </a:xfrm>
          <a:prstGeom prst="rect">
            <a:avLst/>
          </a:prstGeom>
          <a:noFill/>
        </p:spPr>
      </p:pic>
      <p:pic>
        <p:nvPicPr>
          <p:cNvPr id="7" name="Picture 7" descr="FuquaGreenberg-Fig1"/>
          <p:cNvPicPr>
            <a:picLocks noChangeAspect="1" noChangeArrowheads="1"/>
          </p:cNvPicPr>
          <p:nvPr/>
        </p:nvPicPr>
        <p:blipFill>
          <a:blip r:embed="rId5" cstate="print"/>
          <a:srcRect/>
          <a:stretch>
            <a:fillRect/>
          </a:stretch>
        </p:blipFill>
        <p:spPr bwMode="auto">
          <a:xfrm>
            <a:off x="4571207" y="2141426"/>
            <a:ext cx="4392613" cy="1828800"/>
          </a:xfrm>
          <a:prstGeom prst="rect">
            <a:avLst/>
          </a:prstGeom>
          <a:noFill/>
        </p:spPr>
      </p:pic>
      <p:sp>
        <p:nvSpPr>
          <p:cNvPr id="9" name="Rectangle 3"/>
          <p:cNvSpPr txBox="1">
            <a:spLocks noChangeArrowheads="1"/>
          </p:cNvSpPr>
          <p:nvPr/>
        </p:nvSpPr>
        <p:spPr bwMode="auto">
          <a:xfrm>
            <a:off x="1752600" y="6324600"/>
            <a:ext cx="5638800" cy="469900"/>
          </a:xfrm>
          <a:prstGeom prst="rect">
            <a:avLst/>
          </a:prstGeom>
          <a:noFill/>
          <a:ln w="3175">
            <a:miter lim="800000"/>
            <a:headEnd/>
            <a:tailEnd/>
          </a:ln>
        </p:spPr>
        <p:txBody>
          <a:bodyPr>
            <a:normAutofit/>
          </a:bodyPr>
          <a:lstStyle/>
          <a:p>
            <a:pPr algn="ctr" eaLnBrk="1" hangingPunct="1"/>
            <a:r>
              <a:rPr lang="en-US" sz="1200" dirty="0">
                <a:latin typeface="Times New Roman" pitchFamily="1" charset="0"/>
              </a:rPr>
              <a:t>L:  Ben-Jacob. 2008. </a:t>
            </a:r>
            <a:r>
              <a:rPr lang="en-US" sz="1200" dirty="0" err="1">
                <a:latin typeface="Times New Roman" pitchFamily="1" charset="0"/>
              </a:rPr>
              <a:t>Eur</a:t>
            </a:r>
            <a:r>
              <a:rPr lang="en-US" sz="1200" dirty="0">
                <a:latin typeface="Times New Roman" pitchFamily="1" charset="0"/>
              </a:rPr>
              <a:t> Phys J B, 65:  315-322</a:t>
            </a:r>
          </a:p>
          <a:p>
            <a:pPr algn="ctr" eaLnBrk="1" hangingPunct="1"/>
            <a:r>
              <a:rPr lang="en-US" sz="1200" dirty="0">
                <a:latin typeface="Times New Roman" pitchFamily="1" charset="0"/>
              </a:rPr>
              <a:t>R:  Fuqua &amp; Greenberg. 2002.  Nature Rev Mol Cell </a:t>
            </a:r>
            <a:r>
              <a:rPr lang="en-US" sz="1200" dirty="0" err="1">
                <a:latin typeface="Times New Roman" pitchFamily="1" charset="0"/>
              </a:rPr>
              <a:t>Biol</a:t>
            </a:r>
            <a:r>
              <a:rPr lang="en-US" sz="1200" dirty="0">
                <a:latin typeface="Times New Roman" pitchFamily="1" charset="0"/>
              </a:rPr>
              <a:t>, 3:  685-695</a:t>
            </a:r>
          </a:p>
        </p:txBody>
      </p:sp>
      <p:sp>
        <p:nvSpPr>
          <p:cNvPr id="2" name="Slide Number Placeholder 1"/>
          <p:cNvSpPr>
            <a:spLocks noGrp="1"/>
          </p:cNvSpPr>
          <p:nvPr>
            <p:ph type="sldNum" sz="quarter" idx="12"/>
          </p:nvPr>
        </p:nvSpPr>
        <p:spPr/>
        <p:txBody>
          <a:bodyPr/>
          <a:lstStyle/>
          <a:p>
            <a:fld id="{23B88879-97FA-492D-B71A-01002A2B4294}" type="slidenum">
              <a:rPr lang="en-US" smtClean="0"/>
              <a:pPr/>
              <a:t>1</a:t>
            </a:fld>
            <a:endParaRPr lang="en-US"/>
          </a:p>
        </p:txBody>
      </p:sp>
      <p:pic>
        <p:nvPicPr>
          <p:cNvPr id="3" name="Picture 2"/>
          <p:cNvPicPr>
            <a:picLocks noChangeAspect="1"/>
          </p:cNvPicPr>
          <p:nvPr/>
        </p:nvPicPr>
        <p:blipFill>
          <a:blip r:embed="rId6"/>
          <a:stretch>
            <a:fillRect/>
          </a:stretch>
        </p:blipFill>
        <p:spPr>
          <a:xfrm>
            <a:off x="1456532" y="4354897"/>
            <a:ext cx="5858668" cy="2508298"/>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0" y="228600"/>
            <a:ext cx="9144000" cy="758825"/>
          </a:xfrm>
        </p:spPr>
        <p:txBody>
          <a:bodyPr>
            <a:normAutofit fontScale="90000"/>
          </a:bodyPr>
          <a:lstStyle/>
          <a:p>
            <a:pPr eaLnBrk="1" hangingPunct="1"/>
            <a:r>
              <a:rPr lang="en-US" dirty="0" smtClean="0"/>
              <a:t>Hormonal effects are tissue-specific</a:t>
            </a:r>
          </a:p>
        </p:txBody>
      </p:sp>
      <p:sp>
        <p:nvSpPr>
          <p:cNvPr id="25605" name="Text Box 5"/>
          <p:cNvSpPr txBox="1">
            <a:spLocks noChangeArrowheads="1"/>
          </p:cNvSpPr>
          <p:nvPr/>
        </p:nvSpPr>
        <p:spPr bwMode="auto">
          <a:xfrm>
            <a:off x="2057400" y="6553200"/>
            <a:ext cx="3352800" cy="304800"/>
          </a:xfrm>
          <a:prstGeom prst="rect">
            <a:avLst/>
          </a:prstGeom>
          <a:noFill/>
          <a:ln w="9525">
            <a:noFill/>
            <a:miter lim="800000"/>
            <a:headEnd/>
            <a:tailEnd/>
          </a:ln>
        </p:spPr>
        <p:txBody>
          <a:bodyPr>
            <a:spAutoFit/>
          </a:bodyPr>
          <a:lstStyle/>
          <a:p>
            <a:pPr>
              <a:spcBef>
                <a:spcPct val="50000"/>
              </a:spcBef>
            </a:pPr>
            <a:r>
              <a:rPr lang="en-US" sz="1400" dirty="0"/>
              <a:t>Fig 45.8 Campbell &amp; Reece</a:t>
            </a:r>
          </a:p>
        </p:txBody>
      </p:sp>
      <p:pic>
        <p:nvPicPr>
          <p:cNvPr id="6" name="Picture 5" descr="45_04CellSpecificResponse_L.jpg"/>
          <p:cNvPicPr>
            <a:picLocks noChangeAspect="1" noChangeArrowheads="1"/>
          </p:cNvPicPr>
          <p:nvPr/>
        </p:nvPicPr>
        <p:blipFill>
          <a:blip r:embed="rId4" cstate="print"/>
          <a:srcRect/>
          <a:stretch>
            <a:fillRect/>
          </a:stretch>
        </p:blipFill>
        <p:spPr bwMode="auto">
          <a:xfrm>
            <a:off x="304800" y="1143000"/>
            <a:ext cx="8534400" cy="5343525"/>
          </a:xfrm>
          <a:prstGeom prst="rect">
            <a:avLst/>
          </a:prstGeom>
          <a:noFill/>
          <a:ln w="9525">
            <a:noFill/>
            <a:miter lim="800000"/>
            <a:headEnd/>
            <a:tailEnd/>
          </a:ln>
        </p:spPr>
      </p:pic>
      <p:pic>
        <p:nvPicPr>
          <p:cNvPr id="7" name="Picture 5" descr="45_04CellSpecificResponse_L.jpg"/>
          <p:cNvPicPr>
            <a:picLocks noChangeAspect="1" noChangeArrowheads="1"/>
          </p:cNvPicPr>
          <p:nvPr/>
        </p:nvPicPr>
        <p:blipFill rotWithShape="1">
          <a:blip r:embed="rId4" cstate="print"/>
          <a:srcRect b="9448"/>
          <a:stretch/>
        </p:blipFill>
        <p:spPr bwMode="auto">
          <a:xfrm>
            <a:off x="304800" y="1142999"/>
            <a:ext cx="8534400" cy="4838701"/>
          </a:xfrm>
          <a:prstGeom prst="rect">
            <a:avLst/>
          </a:prstGeom>
          <a:noFill/>
          <a:ln w="9525">
            <a:noFill/>
            <a:miter lim="800000"/>
            <a:headEnd/>
            <a:tailEnd/>
          </a:ln>
        </p:spPr>
      </p:pic>
      <p:sp>
        <p:nvSpPr>
          <p:cNvPr id="25604" name="Rectangle 4"/>
          <p:cNvSpPr>
            <a:spLocks noChangeArrowheads="1"/>
          </p:cNvSpPr>
          <p:nvPr/>
        </p:nvSpPr>
        <p:spPr bwMode="auto">
          <a:xfrm>
            <a:off x="381000" y="1676400"/>
            <a:ext cx="7772400" cy="381000"/>
          </a:xfrm>
          <a:prstGeom prst="rect">
            <a:avLst/>
          </a:prstGeom>
          <a:noFill/>
          <a:ln w="28575">
            <a:solidFill>
              <a:srgbClr val="FF0000"/>
            </a:solidFill>
            <a:miter lim="800000"/>
            <a:headEnd/>
            <a:tailEnd/>
          </a:ln>
        </p:spPr>
        <p:txBody>
          <a:bodyPr wrap="none" anchor="ctr"/>
          <a:lstStyle/>
          <a:p>
            <a:endParaRPr lang="en-US"/>
          </a:p>
        </p:txBody>
      </p:sp>
      <p:pic>
        <p:nvPicPr>
          <p:cNvPr id="8" name="Picture 5" descr="45_04CellSpecificResponse_L.jpg"/>
          <p:cNvPicPr>
            <a:picLocks noChangeAspect="1" noChangeArrowheads="1"/>
          </p:cNvPicPr>
          <p:nvPr/>
        </p:nvPicPr>
        <p:blipFill rotWithShape="1">
          <a:blip r:embed="rId4" cstate="print"/>
          <a:srcRect t="9982" b="9448"/>
          <a:stretch/>
        </p:blipFill>
        <p:spPr bwMode="auto">
          <a:xfrm>
            <a:off x="304800" y="1676400"/>
            <a:ext cx="8534400" cy="4305299"/>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23B88879-97FA-492D-B71A-01002A2B4294}" type="slidenum">
              <a:rPr lang="en-US" smtClean="0"/>
              <a:pPr/>
              <a:t>10</a:t>
            </a:fld>
            <a:endParaRPr lang="en-US"/>
          </a:p>
        </p:txBody>
      </p:sp>
    </p:spTree>
    <p:custDataLst>
      <p:tags r:id="rId1"/>
    </p:custDataLst>
    <p:extLst>
      <p:ext uri="{BB962C8B-B14F-4D97-AF65-F5344CB8AC3E}">
        <p14:creationId xmlns:p14="http://schemas.microsoft.com/office/powerpoint/2010/main" val="370233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52400"/>
            <a:ext cx="8229600" cy="1143000"/>
          </a:xfrm>
        </p:spPr>
        <p:txBody>
          <a:bodyPr>
            <a:noAutofit/>
          </a:bodyPr>
          <a:lstStyle/>
          <a:p>
            <a:r>
              <a:rPr lang="en-US" sz="3200" dirty="0" smtClean="0"/>
              <a:t>Negative vs Positive feedback loops</a:t>
            </a:r>
            <a:endParaRPr lang="en-US" sz="3200" dirty="0"/>
          </a:p>
        </p:txBody>
      </p:sp>
      <p:pic>
        <p:nvPicPr>
          <p:cNvPr id="84994" name="Picture 2" descr="C:\Users\Shana\Documents\Instructor Resources\Campbell Resources\Chapter_45\B_Jpeg_Images\_45_Labeled_Images\45_11EndocrinePathway-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64"/>
          <a:stretch/>
        </p:blipFill>
        <p:spPr bwMode="auto">
          <a:xfrm>
            <a:off x="10520" y="1511389"/>
            <a:ext cx="4415616" cy="4437568"/>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
          <p:cNvSpPr txBox="1">
            <a:spLocks noChangeArrowheads="1"/>
          </p:cNvSpPr>
          <p:nvPr/>
        </p:nvSpPr>
        <p:spPr bwMode="auto">
          <a:xfrm>
            <a:off x="10520" y="6553200"/>
            <a:ext cx="3352800" cy="304800"/>
          </a:xfrm>
          <a:prstGeom prst="rect">
            <a:avLst/>
          </a:prstGeom>
          <a:noFill/>
          <a:ln w="9525">
            <a:noFill/>
            <a:miter lim="800000"/>
            <a:headEnd/>
            <a:tailEnd/>
          </a:ln>
        </p:spPr>
        <p:txBody>
          <a:bodyPr>
            <a:spAutoFit/>
          </a:bodyPr>
          <a:lstStyle/>
          <a:p>
            <a:pPr>
              <a:spcBef>
                <a:spcPct val="50000"/>
              </a:spcBef>
            </a:pPr>
            <a:r>
              <a:rPr lang="en-US" sz="1400" dirty="0" smtClean="0"/>
              <a:t>Campbell 8e 45.11</a:t>
            </a:r>
            <a:endParaRPr lang="en-US" sz="1400" dirty="0"/>
          </a:p>
        </p:txBody>
      </p:sp>
      <p:pic>
        <p:nvPicPr>
          <p:cNvPr id="7" name="Picture 4" descr="C:\Users\Shana\Documents\Instructor Resources\Campbell Resources\Chapter_45\B_Jpeg_Images\_45_Labeled_Images\45_12NeuroendocrinePath-L.jpg"/>
          <p:cNvPicPr>
            <a:picLocks noChangeAspect="1" noChangeArrowheads="1"/>
          </p:cNvPicPr>
          <p:nvPr/>
        </p:nvPicPr>
        <p:blipFill rotWithShape="1">
          <a:blip r:embed="rId4">
            <a:extLst>
              <a:ext uri="{28A0092B-C50C-407E-A947-70E740481C1C}">
                <a14:useLocalDpi xmlns:a14="http://schemas.microsoft.com/office/drawing/2010/main" val="0"/>
              </a:ext>
            </a:extLst>
          </a:blip>
          <a:srcRect t="5364"/>
          <a:stretch/>
        </p:blipFill>
        <p:spPr bwMode="auto">
          <a:xfrm>
            <a:off x="4724400" y="1511389"/>
            <a:ext cx="4332879" cy="443756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23B88879-97FA-492D-B71A-01002A2B4294}" type="slidenum">
              <a:rPr lang="en-US" smtClean="0"/>
              <a:pPr/>
              <a:t>11</a:t>
            </a:fld>
            <a:endParaRPr lang="en-US"/>
          </a:p>
        </p:txBody>
      </p:sp>
    </p:spTree>
    <p:extLst>
      <p:ext uri="{BB962C8B-B14F-4D97-AF65-F5344CB8AC3E}">
        <p14:creationId xmlns:p14="http://schemas.microsoft.com/office/powerpoint/2010/main" val="328486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_17_pathway_interaction-L.jpg"/>
          <p:cNvPicPr>
            <a:picLocks noChangeAspect="1"/>
          </p:cNvPicPr>
          <p:nvPr/>
        </p:nvPicPr>
        <p:blipFill>
          <a:blip r:embed="rId4" cstate="print"/>
          <a:stretch>
            <a:fillRect/>
          </a:stretch>
        </p:blipFill>
        <p:spPr>
          <a:xfrm>
            <a:off x="3575595" y="0"/>
            <a:ext cx="5568405" cy="6858000"/>
          </a:xfrm>
          <a:prstGeom prst="rect">
            <a:avLst/>
          </a:prstGeom>
        </p:spPr>
      </p:pic>
      <p:sp>
        <p:nvSpPr>
          <p:cNvPr id="3" name="Slide Number Placeholder 2"/>
          <p:cNvSpPr>
            <a:spLocks noGrp="1"/>
          </p:cNvSpPr>
          <p:nvPr>
            <p:ph type="sldNum" sz="quarter" idx="12"/>
          </p:nvPr>
        </p:nvSpPr>
        <p:spPr/>
        <p:txBody>
          <a:bodyPr/>
          <a:lstStyle/>
          <a:p>
            <a:fld id="{23B88879-97FA-492D-B71A-01002A2B4294}" type="slidenum">
              <a:rPr lang="en-US" smtClean="0"/>
              <a:pPr/>
              <a:t>12</a:t>
            </a:fld>
            <a:endParaRPr lang="en-US"/>
          </a:p>
        </p:txBody>
      </p:sp>
      <p:sp>
        <p:nvSpPr>
          <p:cNvPr id="4" name="Rectangle 3"/>
          <p:cNvSpPr/>
          <p:nvPr/>
        </p:nvSpPr>
        <p:spPr>
          <a:xfrm>
            <a:off x="0" y="533400"/>
            <a:ext cx="3575595" cy="4154984"/>
          </a:xfrm>
          <a:prstGeom prst="rect">
            <a:avLst/>
          </a:prstGeom>
        </p:spPr>
        <p:txBody>
          <a:bodyPr wrap="square">
            <a:spAutoFit/>
          </a:bodyPr>
          <a:lstStyle/>
          <a:p>
            <a:pPr algn="ctr"/>
            <a:r>
              <a:rPr lang="en-US" sz="2400" dirty="0" smtClean="0"/>
              <a:t>CROSSTALK</a:t>
            </a:r>
          </a:p>
          <a:p>
            <a:endParaRPr lang="en-US" sz="2400" dirty="0"/>
          </a:p>
          <a:p>
            <a:r>
              <a:rPr lang="en-US" sz="2400" dirty="0" smtClean="0"/>
              <a:t>When </a:t>
            </a:r>
            <a:r>
              <a:rPr lang="en-US" sz="2400" dirty="0"/>
              <a:t>one or more components of a signal transduction pathway affects another pathway.</a:t>
            </a:r>
            <a:br>
              <a:rPr lang="en-US" sz="2400" dirty="0"/>
            </a:br>
            <a:endParaRPr lang="en-US" sz="2400" dirty="0"/>
          </a:p>
          <a:p>
            <a:r>
              <a:rPr lang="en-US" sz="2400" dirty="0"/>
              <a:t>What is the response when a cell receives signals A and B at the same time?</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77788" y="2132014"/>
            <a:ext cx="8959851" cy="4573588"/>
            <a:chOff x="49" y="1343"/>
            <a:chExt cx="5644" cy="2881"/>
          </a:xfrm>
        </p:grpSpPr>
        <p:grpSp>
          <p:nvGrpSpPr>
            <p:cNvPr id="3" name="Group 22"/>
            <p:cNvGrpSpPr>
              <a:grpSpLocks/>
            </p:cNvGrpSpPr>
            <p:nvPr/>
          </p:nvGrpSpPr>
          <p:grpSpPr bwMode="auto">
            <a:xfrm>
              <a:off x="49" y="1343"/>
              <a:ext cx="5644" cy="2422"/>
              <a:chOff x="49" y="1343"/>
              <a:chExt cx="5644" cy="2422"/>
            </a:xfrm>
          </p:grpSpPr>
          <p:grpSp>
            <p:nvGrpSpPr>
              <p:cNvPr id="4" name="Group 3"/>
              <p:cNvGrpSpPr>
                <a:grpSpLocks/>
              </p:cNvGrpSpPr>
              <p:nvPr/>
            </p:nvGrpSpPr>
            <p:grpSpPr bwMode="auto">
              <a:xfrm>
                <a:off x="3993" y="1343"/>
                <a:ext cx="1700" cy="2413"/>
                <a:chOff x="3993" y="1061"/>
                <a:chExt cx="1700" cy="2413"/>
              </a:xfrm>
            </p:grpSpPr>
            <p:pic>
              <p:nvPicPr>
                <p:cNvPr id="1019908" name="Picture 4" descr="2510 copy 1"/>
                <p:cNvPicPr>
                  <a:picLocks noChangeAspect="1" noChangeArrowheads="1"/>
                </p:cNvPicPr>
                <p:nvPr/>
              </p:nvPicPr>
              <p:blipFill>
                <a:blip r:embed="rId4" cstate="print"/>
                <a:srcRect/>
                <a:stretch>
                  <a:fillRect/>
                </a:stretch>
              </p:blipFill>
              <p:spPr bwMode="auto">
                <a:xfrm>
                  <a:off x="3993" y="1061"/>
                  <a:ext cx="1700" cy="2208"/>
                </a:xfrm>
                <a:prstGeom prst="rect">
                  <a:avLst/>
                </a:prstGeom>
                <a:noFill/>
              </p:spPr>
            </p:pic>
            <p:sp>
              <p:nvSpPr>
                <p:cNvPr id="1019909" name="Rectangle 5"/>
                <p:cNvSpPr>
                  <a:spLocks noChangeArrowheads="1"/>
                </p:cNvSpPr>
                <p:nvPr/>
              </p:nvSpPr>
              <p:spPr bwMode="auto">
                <a:xfrm>
                  <a:off x="4326" y="2800"/>
                  <a:ext cx="1200" cy="674"/>
                </a:xfrm>
                <a:prstGeom prst="rect">
                  <a:avLst/>
                </a:prstGeom>
                <a:solidFill>
                  <a:schemeClr val="bg1"/>
                </a:solidFill>
                <a:ln w="19050">
                  <a:noFill/>
                  <a:miter lim="800000"/>
                  <a:headEnd/>
                  <a:tailEnd/>
                </a:ln>
              </p:spPr>
              <p:txBody>
                <a:bodyPr>
                  <a:spAutoFit/>
                </a:bodyPr>
                <a:lstStyle/>
                <a:p>
                  <a:r>
                    <a:rPr kumimoji="0" lang="en-US" sz="1600" b="1">
                      <a:ea typeface="ＭＳ Ｐゴシック" pitchFamily="1" charset="-128"/>
                    </a:rPr>
                    <a:t>5. Attachment of other organisms to biofilm (days–months)</a:t>
                  </a:r>
                </a:p>
              </p:txBody>
            </p:sp>
          </p:grpSp>
          <p:grpSp>
            <p:nvGrpSpPr>
              <p:cNvPr id="5" name="Group 6"/>
              <p:cNvGrpSpPr>
                <a:grpSpLocks/>
              </p:cNvGrpSpPr>
              <p:nvPr/>
            </p:nvGrpSpPr>
            <p:grpSpPr bwMode="auto">
              <a:xfrm>
                <a:off x="49" y="1349"/>
                <a:ext cx="1434" cy="2262"/>
                <a:chOff x="49" y="1058"/>
                <a:chExt cx="1434" cy="2262"/>
              </a:xfrm>
            </p:grpSpPr>
            <p:pic>
              <p:nvPicPr>
                <p:cNvPr id="1019911" name="Picture 7" descr="2510 copy"/>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 y="1058"/>
                  <a:ext cx="1434" cy="2208"/>
                </a:xfrm>
                <a:prstGeom prst="rect">
                  <a:avLst/>
                </a:prstGeom>
                <a:noFill/>
              </p:spPr>
            </p:pic>
            <p:sp>
              <p:nvSpPr>
                <p:cNvPr id="1019912" name="Rectangle 8"/>
                <p:cNvSpPr>
                  <a:spLocks noChangeArrowheads="1"/>
                </p:cNvSpPr>
                <p:nvPr/>
              </p:nvSpPr>
              <p:spPr bwMode="auto">
                <a:xfrm>
                  <a:off x="384" y="2800"/>
                  <a:ext cx="955" cy="520"/>
                </a:xfrm>
                <a:prstGeom prst="rect">
                  <a:avLst/>
                </a:prstGeom>
                <a:solidFill>
                  <a:schemeClr val="bg1"/>
                </a:solidFill>
                <a:ln w="19050">
                  <a:noFill/>
                  <a:miter lim="800000"/>
                  <a:headEnd/>
                  <a:tailEnd/>
                </a:ln>
              </p:spPr>
              <p:txBody>
                <a:bodyPr wrap="none">
                  <a:spAutoFit/>
                </a:bodyPr>
                <a:lstStyle/>
                <a:p>
                  <a:r>
                    <a:rPr kumimoji="0" lang="en-US" sz="1600" b="1">
                      <a:ea typeface="ＭＳ Ｐゴシック" pitchFamily="1" charset="-128"/>
                    </a:rPr>
                    <a:t>1. Reversible</a:t>
                  </a:r>
                </a:p>
                <a:p>
                  <a:r>
                    <a:rPr kumimoji="0" lang="en-US" sz="1600" b="1">
                      <a:ea typeface="ＭＳ Ｐゴシック" pitchFamily="1" charset="-128"/>
                    </a:rPr>
                    <a:t>attachment of</a:t>
                  </a:r>
                </a:p>
                <a:p>
                  <a:r>
                    <a:rPr kumimoji="0" lang="en-US" sz="1600" b="1">
                      <a:ea typeface="ＭＳ Ｐゴシック" pitchFamily="1" charset="-128"/>
                    </a:rPr>
                    <a:t>bacteria (sec)</a:t>
                  </a:r>
                </a:p>
              </p:txBody>
            </p:sp>
          </p:grpSp>
          <p:grpSp>
            <p:nvGrpSpPr>
              <p:cNvPr id="6" name="Group 9"/>
              <p:cNvGrpSpPr>
                <a:grpSpLocks/>
              </p:cNvGrpSpPr>
              <p:nvPr/>
            </p:nvGrpSpPr>
            <p:grpSpPr bwMode="auto">
              <a:xfrm>
                <a:off x="1227" y="1350"/>
                <a:ext cx="1245" cy="2415"/>
                <a:chOff x="1227" y="1059"/>
                <a:chExt cx="1245" cy="2415"/>
              </a:xfrm>
            </p:grpSpPr>
            <p:pic>
              <p:nvPicPr>
                <p:cNvPr id="1019914" name="Picture 10" descr="2510 copy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227" y="1059"/>
                  <a:ext cx="881" cy="2208"/>
                </a:xfrm>
                <a:prstGeom prst="rect">
                  <a:avLst/>
                </a:prstGeom>
                <a:noFill/>
              </p:spPr>
            </p:pic>
            <p:sp>
              <p:nvSpPr>
                <p:cNvPr id="1019915" name="Rectangle 11"/>
                <p:cNvSpPr>
                  <a:spLocks noChangeArrowheads="1"/>
                </p:cNvSpPr>
                <p:nvPr/>
              </p:nvSpPr>
              <p:spPr bwMode="auto">
                <a:xfrm>
                  <a:off x="1320" y="2800"/>
                  <a:ext cx="1152" cy="674"/>
                </a:xfrm>
                <a:prstGeom prst="rect">
                  <a:avLst/>
                </a:prstGeom>
                <a:solidFill>
                  <a:schemeClr val="bg1"/>
                </a:solidFill>
                <a:ln w="19050">
                  <a:noFill/>
                  <a:miter lim="800000"/>
                  <a:headEnd/>
                  <a:tailEnd/>
                </a:ln>
              </p:spPr>
              <p:txBody>
                <a:bodyPr>
                  <a:spAutoFit/>
                </a:bodyPr>
                <a:lstStyle/>
                <a:p>
                  <a:r>
                    <a:rPr kumimoji="0" lang="en-US" sz="1600" b="1">
                      <a:ea typeface="ＭＳ Ｐゴシック" pitchFamily="1" charset="-128"/>
                    </a:rPr>
                    <a:t>2. Irreversible</a:t>
                  </a:r>
                </a:p>
                <a:p>
                  <a:r>
                    <a:rPr kumimoji="0" lang="en-US" sz="1600" b="1">
                      <a:ea typeface="ＭＳ Ｐゴシック" pitchFamily="1" charset="-128"/>
                    </a:rPr>
                    <a:t>attachment of</a:t>
                  </a:r>
                </a:p>
                <a:p>
                  <a:r>
                    <a:rPr kumimoji="0" lang="en-US" sz="1600" b="1">
                      <a:ea typeface="ＭＳ Ｐゴシック" pitchFamily="1" charset="-128"/>
                    </a:rPr>
                    <a:t>bacteria (sec–min)</a:t>
                  </a:r>
                </a:p>
              </p:txBody>
            </p:sp>
          </p:grpSp>
          <p:grpSp>
            <p:nvGrpSpPr>
              <p:cNvPr id="7" name="Group 12"/>
              <p:cNvGrpSpPr>
                <a:grpSpLocks/>
              </p:cNvGrpSpPr>
              <p:nvPr/>
            </p:nvGrpSpPr>
            <p:grpSpPr bwMode="auto">
              <a:xfrm>
                <a:off x="1921" y="1350"/>
                <a:ext cx="1199" cy="2413"/>
                <a:chOff x="1921" y="1059"/>
                <a:chExt cx="1199" cy="2413"/>
              </a:xfrm>
            </p:grpSpPr>
            <p:pic>
              <p:nvPicPr>
                <p:cNvPr id="1019917" name="Picture 13" descr="2510 copy 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921" y="1059"/>
                  <a:ext cx="1011" cy="2208"/>
                </a:xfrm>
                <a:prstGeom prst="rect">
                  <a:avLst/>
                </a:prstGeom>
                <a:noFill/>
              </p:spPr>
            </p:pic>
            <p:sp>
              <p:nvSpPr>
                <p:cNvPr id="1019918" name="Rectangle 14"/>
                <p:cNvSpPr>
                  <a:spLocks noChangeArrowheads="1"/>
                </p:cNvSpPr>
                <p:nvPr/>
              </p:nvSpPr>
              <p:spPr bwMode="auto">
                <a:xfrm>
                  <a:off x="2256" y="2798"/>
                  <a:ext cx="864" cy="674"/>
                </a:xfrm>
                <a:prstGeom prst="rect">
                  <a:avLst/>
                </a:prstGeom>
                <a:solidFill>
                  <a:schemeClr val="bg1"/>
                </a:solidFill>
                <a:ln w="19050">
                  <a:noFill/>
                  <a:miter lim="800000"/>
                  <a:headEnd/>
                  <a:tailEnd/>
                </a:ln>
              </p:spPr>
              <p:txBody>
                <a:bodyPr>
                  <a:spAutoFit/>
                </a:bodyPr>
                <a:lstStyle/>
                <a:p>
                  <a:r>
                    <a:rPr kumimoji="0" lang="en-US" sz="1600" b="1">
                      <a:ea typeface="ＭＳ Ｐゴシック" pitchFamily="1" charset="-128"/>
                    </a:rPr>
                    <a:t>3. Growth and division of bacteria</a:t>
                  </a:r>
                </a:p>
                <a:p>
                  <a:r>
                    <a:rPr kumimoji="0" lang="en-US" sz="1600" b="1">
                      <a:ea typeface="ＭＳ Ｐゴシック" pitchFamily="1" charset="-128"/>
                    </a:rPr>
                    <a:t>(hr–days)</a:t>
                  </a:r>
                </a:p>
              </p:txBody>
            </p:sp>
          </p:grpSp>
        </p:grpSp>
        <p:grpSp>
          <p:nvGrpSpPr>
            <p:cNvPr id="8" name="Group 15"/>
            <p:cNvGrpSpPr>
              <a:grpSpLocks/>
            </p:cNvGrpSpPr>
            <p:nvPr/>
          </p:nvGrpSpPr>
          <p:grpSpPr bwMode="auto">
            <a:xfrm>
              <a:off x="2874" y="1348"/>
              <a:ext cx="1494" cy="2876"/>
              <a:chOff x="2874" y="1060"/>
              <a:chExt cx="1494" cy="2876"/>
            </a:xfrm>
          </p:grpSpPr>
          <p:pic>
            <p:nvPicPr>
              <p:cNvPr id="1019920" name="Picture 16" descr="2510 copy 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874" y="1060"/>
                <a:ext cx="1310" cy="2208"/>
              </a:xfrm>
              <a:prstGeom prst="rect">
                <a:avLst/>
              </a:prstGeom>
              <a:noFill/>
            </p:spPr>
          </p:pic>
          <p:sp>
            <p:nvSpPr>
              <p:cNvPr id="1019921" name="Rectangle 17"/>
              <p:cNvSpPr>
                <a:spLocks noChangeArrowheads="1"/>
              </p:cNvSpPr>
              <p:nvPr/>
            </p:nvSpPr>
            <p:spPr bwMode="auto">
              <a:xfrm>
                <a:off x="3072" y="2800"/>
                <a:ext cx="1296" cy="1136"/>
              </a:xfrm>
              <a:prstGeom prst="rect">
                <a:avLst/>
              </a:prstGeom>
              <a:solidFill>
                <a:schemeClr val="bg1"/>
              </a:solidFill>
              <a:ln w="19050">
                <a:noFill/>
                <a:miter lim="800000"/>
                <a:headEnd/>
                <a:tailEnd/>
              </a:ln>
            </p:spPr>
            <p:txBody>
              <a:bodyPr>
                <a:spAutoFit/>
              </a:bodyPr>
              <a:lstStyle/>
              <a:p>
                <a:r>
                  <a:rPr kumimoji="0" lang="en-US" sz="1600" b="1">
                    <a:ea typeface="ＭＳ Ｐゴシック" pitchFamily="1" charset="-128"/>
                  </a:rPr>
                  <a:t>4. Production of extracellular</a:t>
                </a:r>
              </a:p>
              <a:p>
                <a:r>
                  <a:rPr kumimoji="0" lang="en-US" sz="1600" b="1">
                    <a:ea typeface="ＭＳ Ｐゴシック" pitchFamily="1" charset="-128"/>
                  </a:rPr>
                  <a:t>polymer substances, leading to biofilm formation (hr–days)</a:t>
                </a:r>
              </a:p>
            </p:txBody>
          </p:sp>
        </p:grpSp>
      </p:grpSp>
      <p:sp>
        <p:nvSpPr>
          <p:cNvPr id="1019922" name="Rectangle 18"/>
          <p:cNvSpPr>
            <a:spLocks noGrp="1" noChangeArrowheads="1"/>
          </p:cNvSpPr>
          <p:nvPr>
            <p:ph type="title"/>
          </p:nvPr>
        </p:nvSpPr>
        <p:spPr>
          <a:xfrm>
            <a:off x="304800" y="334963"/>
            <a:ext cx="8534400" cy="503237"/>
          </a:xfrm>
          <a:noFill/>
          <a:ln/>
        </p:spPr>
        <p:txBody>
          <a:bodyPr>
            <a:normAutofit fontScale="90000"/>
          </a:bodyPr>
          <a:lstStyle/>
          <a:p>
            <a:r>
              <a:rPr lang="en-US" dirty="0" err="1" smtClean="0"/>
              <a:t>Biofilm</a:t>
            </a:r>
            <a:r>
              <a:rPr lang="en-US" dirty="0" smtClean="0"/>
              <a:t> formation</a:t>
            </a:r>
            <a:endParaRPr lang="en-US" dirty="0"/>
          </a:p>
        </p:txBody>
      </p:sp>
      <p:sp>
        <p:nvSpPr>
          <p:cNvPr id="1019923" name="Rectangle 19"/>
          <p:cNvSpPr>
            <a:spLocks noChangeArrowheads="1"/>
          </p:cNvSpPr>
          <p:nvPr/>
        </p:nvSpPr>
        <p:spPr bwMode="auto">
          <a:xfrm>
            <a:off x="304800" y="685800"/>
            <a:ext cx="8229600" cy="1295400"/>
          </a:xfrm>
          <a:prstGeom prst="rect">
            <a:avLst/>
          </a:prstGeom>
          <a:noFill/>
          <a:ln w="9525">
            <a:noFill/>
            <a:miter lim="800000"/>
            <a:headEnd/>
            <a:tailEnd/>
          </a:ln>
        </p:spPr>
        <p:txBody>
          <a:bodyPr/>
          <a:lstStyle/>
          <a:p>
            <a:pPr marL="350838" indent="-350838" eaLnBrk="1" hangingPunct="1">
              <a:buClr>
                <a:schemeClr val="tx2"/>
              </a:buClr>
              <a:buFontTx/>
              <a:buChar char="•"/>
            </a:pPr>
            <a:r>
              <a:rPr kumimoji="0" lang="en-US" sz="2800" dirty="0"/>
              <a:t>Complex aggregation of prokaryotes attached to a surface, forming a </a:t>
            </a:r>
            <a:r>
              <a:rPr kumimoji="0" lang="en-US" sz="2800" dirty="0" smtClean="0"/>
              <a:t>community</a:t>
            </a:r>
          </a:p>
          <a:p>
            <a:pPr marL="808038" lvl="1" indent="-350838">
              <a:buClr>
                <a:schemeClr val="tx2"/>
              </a:buClr>
              <a:buFontTx/>
              <a:buChar char="•"/>
            </a:pPr>
            <a:r>
              <a:rPr lang="en-US" sz="2800" dirty="0" smtClean="0"/>
              <a:t>Consider how individuals sticking together could lead to </a:t>
            </a:r>
            <a:r>
              <a:rPr lang="en-US" sz="2800" dirty="0" err="1" smtClean="0"/>
              <a:t>multicellularity</a:t>
            </a:r>
            <a:endParaRPr kumimoji="0" lang="en-US" sz="2800" dirty="0"/>
          </a:p>
          <a:p>
            <a:pPr marL="350838" indent="-350838" eaLnBrk="1" hangingPunct="1">
              <a:buClr>
                <a:schemeClr val="tx2"/>
              </a:buClr>
              <a:buFontTx/>
              <a:buChar char="•"/>
            </a:pPr>
            <a:r>
              <a:rPr kumimoji="0" lang="en-US" sz="2800" dirty="0"/>
              <a:t>Prokaryotes can sense their density &amp; respond (quorum sensing)</a:t>
            </a:r>
          </a:p>
          <a:p>
            <a:pPr marL="350838" indent="-350838" eaLnBrk="1" hangingPunct="1">
              <a:spcBef>
                <a:spcPct val="45000"/>
              </a:spcBef>
              <a:spcAft>
                <a:spcPct val="20000"/>
              </a:spcAft>
              <a:buClr>
                <a:schemeClr val="tx2"/>
              </a:buClr>
              <a:buFontTx/>
              <a:buChar char="•"/>
            </a:pPr>
            <a:endParaRPr kumimoji="0" lang="en-US" sz="2800" dirty="0"/>
          </a:p>
        </p:txBody>
      </p:sp>
      <p:sp>
        <p:nvSpPr>
          <p:cNvPr id="9" name="Slide Number Placeholder 8"/>
          <p:cNvSpPr>
            <a:spLocks noGrp="1"/>
          </p:cNvSpPr>
          <p:nvPr>
            <p:ph type="sldNum" sz="quarter" idx="12"/>
          </p:nvPr>
        </p:nvSpPr>
        <p:spPr/>
        <p:txBody>
          <a:bodyPr/>
          <a:lstStyle/>
          <a:p>
            <a:fld id="{23B88879-97FA-492D-B71A-01002A2B4294}" type="slidenum">
              <a:rPr lang="en-US" smtClean="0"/>
              <a:pPr/>
              <a:t>13</a:t>
            </a:fld>
            <a:endParaRPr lang="en-US"/>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202" name="Picture 2" descr="11_03Myxobacteria-L"/>
          <p:cNvPicPr>
            <a:picLocks noChangeAspect="1" noChangeArrowheads="1"/>
          </p:cNvPicPr>
          <p:nvPr/>
        </p:nvPicPr>
        <p:blipFill>
          <a:blip r:embed="rId4" cstate="print"/>
          <a:srcRect b="2460"/>
          <a:stretch>
            <a:fillRect/>
          </a:stretch>
        </p:blipFill>
        <p:spPr bwMode="auto">
          <a:xfrm>
            <a:off x="152400" y="773113"/>
            <a:ext cx="7205663" cy="5484812"/>
          </a:xfrm>
          <a:prstGeom prst="rect">
            <a:avLst/>
          </a:prstGeom>
          <a:noFill/>
        </p:spPr>
      </p:pic>
      <p:sp>
        <p:nvSpPr>
          <p:cNvPr id="435203" name="Title 3"/>
          <p:cNvSpPr>
            <a:spLocks noGrp="1"/>
          </p:cNvSpPr>
          <p:nvPr>
            <p:ph type="title" idx="4294967295"/>
          </p:nvPr>
        </p:nvSpPr>
        <p:spPr>
          <a:xfrm>
            <a:off x="3962400" y="914400"/>
            <a:ext cx="5181600" cy="533400"/>
          </a:xfrm>
        </p:spPr>
        <p:txBody>
          <a:bodyPr>
            <a:normAutofit fontScale="90000"/>
          </a:bodyPr>
          <a:lstStyle/>
          <a:p>
            <a:r>
              <a:rPr lang="en-US" sz="2900"/>
              <a:t>Communication in </a:t>
            </a:r>
            <a:r>
              <a:rPr lang="en-US" sz="2900" i="1"/>
              <a:t>Myxobacteria</a:t>
            </a:r>
            <a:endParaRPr lang="en-US" sz="2900"/>
          </a:p>
        </p:txBody>
      </p:sp>
      <p:sp>
        <p:nvSpPr>
          <p:cNvPr id="5" name="Rectangle 3"/>
          <p:cNvSpPr txBox="1">
            <a:spLocks noChangeArrowheads="1"/>
          </p:cNvSpPr>
          <p:nvPr/>
        </p:nvSpPr>
        <p:spPr bwMode="auto">
          <a:xfrm>
            <a:off x="2286000" y="6400800"/>
            <a:ext cx="4572000" cy="304800"/>
          </a:xfrm>
          <a:prstGeom prst="rect">
            <a:avLst/>
          </a:prstGeom>
          <a:noFill/>
          <a:ln w="3175">
            <a:miter lim="800000"/>
            <a:headEnd/>
            <a:tailEnd/>
          </a:ln>
        </p:spPr>
        <p:txBody>
          <a:bodyPr>
            <a:prstTxWarp prst="textNoShape">
              <a:avLst/>
            </a:prstTxWarp>
            <a:normAutofit/>
          </a:bodyPr>
          <a:lstStyle/>
          <a:p>
            <a:pPr algn="ctr" eaLnBrk="1" hangingPunct="1"/>
            <a:r>
              <a:rPr lang="en-US" sz="1400" dirty="0">
                <a:latin typeface="Times New Roman" pitchFamily="1" charset="0"/>
              </a:rPr>
              <a:t>Campbell &amp; Reece, Fig. </a:t>
            </a:r>
            <a:r>
              <a:rPr lang="en-US" sz="1400" dirty="0" smtClean="0">
                <a:latin typeface="Times New Roman" pitchFamily="1" charset="0"/>
              </a:rPr>
              <a:t>11.03</a:t>
            </a:r>
            <a:endParaRPr lang="en-US" sz="1400" dirty="0">
              <a:latin typeface="Times New Roman" pitchFamily="1" charset="0"/>
            </a:endParaRPr>
          </a:p>
        </p:txBody>
      </p:sp>
      <p:sp>
        <p:nvSpPr>
          <p:cNvPr id="2" name="Slide Number Placeholder 1"/>
          <p:cNvSpPr>
            <a:spLocks noGrp="1"/>
          </p:cNvSpPr>
          <p:nvPr>
            <p:ph type="sldNum" sz="quarter" idx="12"/>
          </p:nvPr>
        </p:nvSpPr>
        <p:spPr/>
        <p:txBody>
          <a:bodyPr/>
          <a:lstStyle/>
          <a:p>
            <a:fld id="{23B88879-97FA-492D-B71A-01002A2B4294}" type="slidenum">
              <a:rPr lang="en-US" smtClean="0"/>
              <a:pPr/>
              <a:t>14</a:t>
            </a:fld>
            <a:endParaRPr lang="en-US"/>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itle 3"/>
          <p:cNvSpPr>
            <a:spLocks noGrp="1"/>
          </p:cNvSpPr>
          <p:nvPr>
            <p:ph type="title" idx="4294967295"/>
          </p:nvPr>
        </p:nvSpPr>
        <p:spPr>
          <a:xfrm>
            <a:off x="5486400" y="914400"/>
            <a:ext cx="3352800" cy="838200"/>
          </a:xfrm>
        </p:spPr>
        <p:txBody>
          <a:bodyPr>
            <a:normAutofit fontScale="90000"/>
          </a:bodyPr>
          <a:lstStyle/>
          <a:p>
            <a:r>
              <a:rPr lang="en-US" sz="3000" i="1"/>
              <a:t>Pseudomonas</a:t>
            </a:r>
            <a:br>
              <a:rPr lang="en-US" sz="3000" i="1"/>
            </a:br>
            <a:r>
              <a:rPr lang="en-US" sz="3000" i="1"/>
              <a:t>aeruginosa</a:t>
            </a:r>
            <a:endParaRPr lang="en-US" sz="3000"/>
          </a:p>
        </p:txBody>
      </p:sp>
      <p:sp>
        <p:nvSpPr>
          <p:cNvPr id="5" name="Rectangle 3"/>
          <p:cNvSpPr txBox="1">
            <a:spLocks noChangeArrowheads="1"/>
          </p:cNvSpPr>
          <p:nvPr/>
        </p:nvSpPr>
        <p:spPr bwMode="auto">
          <a:xfrm>
            <a:off x="1905000" y="6400800"/>
            <a:ext cx="5334000" cy="304800"/>
          </a:xfrm>
          <a:prstGeom prst="rect">
            <a:avLst/>
          </a:prstGeom>
          <a:noFill/>
          <a:ln w="3175">
            <a:miter lim="800000"/>
            <a:headEnd/>
            <a:tailEnd/>
          </a:ln>
        </p:spPr>
        <p:txBody>
          <a:bodyPr>
            <a:prstTxWarp prst="textNoShape">
              <a:avLst/>
            </a:prstTxWarp>
            <a:normAutofit/>
          </a:bodyPr>
          <a:lstStyle/>
          <a:p>
            <a:pPr algn="ctr" eaLnBrk="1" hangingPunct="1"/>
            <a:r>
              <a:rPr lang="en-US" sz="1200">
                <a:latin typeface="Times New Roman" pitchFamily="1" charset="0"/>
              </a:rPr>
              <a:t>Fig. 2 in Fuqua, C &amp; EP Greenberg. 2002.  Nature Rev Mol Cell Biol, 3:  685-695</a:t>
            </a:r>
          </a:p>
        </p:txBody>
      </p:sp>
      <p:pic>
        <p:nvPicPr>
          <p:cNvPr id="431112" name="Picture 8" descr="FuquaGreenberg-NatureRevMCGB2002-Fig2"/>
          <p:cNvPicPr>
            <a:picLocks noChangeAspect="1" noChangeArrowheads="1"/>
          </p:cNvPicPr>
          <p:nvPr/>
        </p:nvPicPr>
        <p:blipFill>
          <a:blip r:embed="rId4" cstate="print"/>
          <a:srcRect t="48969"/>
          <a:stretch>
            <a:fillRect/>
          </a:stretch>
        </p:blipFill>
        <p:spPr bwMode="auto">
          <a:xfrm>
            <a:off x="3657600" y="2463800"/>
            <a:ext cx="5484813" cy="3811588"/>
          </a:xfrm>
          <a:prstGeom prst="rect">
            <a:avLst/>
          </a:prstGeom>
          <a:noFill/>
        </p:spPr>
      </p:pic>
      <p:pic>
        <p:nvPicPr>
          <p:cNvPr id="431113" name="Picture 9" descr="FuquaGreenberg-NatureRevMCGB2002-Fig2"/>
          <p:cNvPicPr>
            <a:picLocks noChangeAspect="1" noChangeArrowheads="1"/>
          </p:cNvPicPr>
          <p:nvPr/>
        </p:nvPicPr>
        <p:blipFill>
          <a:blip r:embed="rId4" cstate="print"/>
          <a:srcRect b="52710"/>
          <a:stretch>
            <a:fillRect/>
          </a:stretch>
        </p:blipFill>
        <p:spPr bwMode="auto">
          <a:xfrm>
            <a:off x="0" y="685800"/>
            <a:ext cx="5484813" cy="3532188"/>
          </a:xfrm>
          <a:prstGeom prst="rect">
            <a:avLst/>
          </a:prstGeom>
          <a:noFill/>
        </p:spPr>
      </p:pic>
      <p:sp>
        <p:nvSpPr>
          <p:cNvPr id="2" name="Slide Number Placeholder 1"/>
          <p:cNvSpPr>
            <a:spLocks noGrp="1"/>
          </p:cNvSpPr>
          <p:nvPr>
            <p:ph type="sldNum" sz="quarter" idx="12"/>
          </p:nvPr>
        </p:nvSpPr>
        <p:spPr/>
        <p:txBody>
          <a:bodyPr/>
          <a:lstStyle/>
          <a:p>
            <a:fld id="{23B88879-97FA-492D-B71A-01002A2B4294}" type="slidenum">
              <a:rPr lang="en-US" smtClean="0"/>
              <a:pPr/>
              <a:t>15</a:t>
            </a:fld>
            <a:endParaRPr lang="en-US"/>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327051"/>
            <a:ext cx="9430491" cy="461665"/>
          </a:xfrm>
          <a:prstGeom prst="rect">
            <a:avLst/>
          </a:prstGeom>
        </p:spPr>
        <p:txBody>
          <a:bodyPr wrap="square">
            <a:spAutoFit/>
          </a:bodyPr>
          <a:lstStyle/>
          <a:p>
            <a:r>
              <a:rPr lang="en-US" sz="1200" dirty="0" smtClean="0">
                <a:hlinkClick r:id="rId4"/>
              </a:rPr>
              <a:t>http://textbookofbacteriology.net/normalflora_2.html</a:t>
            </a:r>
            <a:r>
              <a:rPr lang="en-US" sz="1200" dirty="0" smtClean="0"/>
              <a:t>, </a:t>
            </a:r>
            <a:r>
              <a:rPr lang="en-US" sz="1200" dirty="0" smtClean="0">
                <a:hlinkClick r:id="rId5"/>
              </a:rPr>
              <a:t>http://www.geomicrobiology.de/research/biofilms/biofilms.html</a:t>
            </a:r>
            <a:r>
              <a:rPr lang="en-US" sz="1200" dirty="0" smtClean="0"/>
              <a:t>,  </a:t>
            </a:r>
            <a:r>
              <a:rPr lang="en-US" sz="1200" dirty="0" smtClean="0">
                <a:hlinkClick r:id="rId6"/>
              </a:rPr>
              <a:t>http://meadfamilydental.com/2011/11/plaque-vs-biofilm-and-the-research-that-could-change-dentistry-as-we-know-it/</a:t>
            </a:r>
            <a:r>
              <a:rPr lang="en-US" sz="1200" dirty="0" smtClean="0"/>
              <a:t>  </a:t>
            </a:r>
            <a:endParaRPr lang="en-US" sz="1200" dirty="0"/>
          </a:p>
        </p:txBody>
      </p:sp>
      <p:pic>
        <p:nvPicPr>
          <p:cNvPr id="5" name="Picture 4"/>
          <p:cNvPicPr>
            <a:picLocks noChangeAspect="1"/>
          </p:cNvPicPr>
          <p:nvPr/>
        </p:nvPicPr>
        <p:blipFill>
          <a:blip r:embed="rId7" cstate="print"/>
          <a:stretch>
            <a:fillRect/>
          </a:stretch>
        </p:blipFill>
        <p:spPr>
          <a:xfrm>
            <a:off x="304799" y="228600"/>
            <a:ext cx="5205523" cy="3581400"/>
          </a:xfrm>
          <a:prstGeom prst="rect">
            <a:avLst/>
          </a:prstGeom>
        </p:spPr>
      </p:pic>
      <p:pic>
        <p:nvPicPr>
          <p:cNvPr id="2" name="Picture 1" descr="08_18_biofilms-L.jpg"/>
          <p:cNvPicPr>
            <a:picLocks noChangeAspect="1"/>
          </p:cNvPicPr>
          <p:nvPr/>
        </p:nvPicPr>
        <p:blipFill>
          <a:blip r:embed="rId8" cstate="print"/>
          <a:stretch>
            <a:fillRect/>
          </a:stretch>
        </p:blipFill>
        <p:spPr>
          <a:xfrm>
            <a:off x="4153500" y="2793173"/>
            <a:ext cx="4909705" cy="3429000"/>
          </a:xfrm>
          <a:prstGeom prst="rect">
            <a:avLst/>
          </a:prstGeom>
        </p:spPr>
      </p:pic>
      <p:pic>
        <p:nvPicPr>
          <p:cNvPr id="6" name="Picture 5"/>
          <p:cNvPicPr>
            <a:picLocks noChangeAspect="1"/>
          </p:cNvPicPr>
          <p:nvPr/>
        </p:nvPicPr>
        <p:blipFill>
          <a:blip r:embed="rId9" cstate="print"/>
          <a:stretch>
            <a:fillRect/>
          </a:stretch>
        </p:blipFill>
        <p:spPr>
          <a:xfrm>
            <a:off x="914400" y="3886200"/>
            <a:ext cx="3223732" cy="2417799"/>
          </a:xfrm>
          <a:prstGeom prst="rect">
            <a:avLst/>
          </a:prstGeom>
        </p:spPr>
      </p:pic>
      <p:sp>
        <p:nvSpPr>
          <p:cNvPr id="3" name="Slide Number Placeholder 2"/>
          <p:cNvSpPr>
            <a:spLocks noGrp="1"/>
          </p:cNvSpPr>
          <p:nvPr>
            <p:ph type="sldNum" sz="quarter" idx="12"/>
          </p:nvPr>
        </p:nvSpPr>
        <p:spPr/>
        <p:txBody>
          <a:bodyPr/>
          <a:lstStyle/>
          <a:p>
            <a:fld id="{23B88879-97FA-492D-B71A-01002A2B4294}" type="slidenum">
              <a:rPr lang="en-US" smtClean="0"/>
              <a:pPr/>
              <a:t>16</a:t>
            </a:fld>
            <a:endParaRPr lang="en-US"/>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stretch>
            <a:fillRect/>
          </a:stretch>
        </p:blipFill>
        <p:spPr>
          <a:xfrm>
            <a:off x="304800" y="0"/>
            <a:ext cx="6684172" cy="4233309"/>
          </a:xfrm>
          <a:prstGeom prst="rect">
            <a:avLst/>
          </a:prstGeom>
        </p:spPr>
      </p:pic>
      <p:pic>
        <p:nvPicPr>
          <p:cNvPr id="4" name="Picture 3"/>
          <p:cNvPicPr>
            <a:picLocks noChangeAspect="1"/>
          </p:cNvPicPr>
          <p:nvPr/>
        </p:nvPicPr>
        <p:blipFill>
          <a:blip r:embed="rId5" cstate="print"/>
          <a:stretch>
            <a:fillRect/>
          </a:stretch>
        </p:blipFill>
        <p:spPr>
          <a:xfrm>
            <a:off x="4476158" y="4408974"/>
            <a:ext cx="3667842" cy="2449025"/>
          </a:xfrm>
          <a:prstGeom prst="rect">
            <a:avLst/>
          </a:prstGeom>
        </p:spPr>
      </p:pic>
      <p:pic>
        <p:nvPicPr>
          <p:cNvPr id="5" name="Picture 4"/>
          <p:cNvPicPr>
            <a:picLocks noChangeAspect="1"/>
          </p:cNvPicPr>
          <p:nvPr/>
        </p:nvPicPr>
        <p:blipFill>
          <a:blip r:embed="rId6" cstate="print"/>
          <a:stretch>
            <a:fillRect/>
          </a:stretch>
        </p:blipFill>
        <p:spPr>
          <a:xfrm>
            <a:off x="1182461" y="4613365"/>
            <a:ext cx="2737358" cy="2244634"/>
          </a:xfrm>
          <a:prstGeom prst="rect">
            <a:avLst/>
          </a:prstGeom>
        </p:spPr>
      </p:pic>
      <p:sp>
        <p:nvSpPr>
          <p:cNvPr id="6" name="TextBox 5"/>
          <p:cNvSpPr txBox="1"/>
          <p:nvPr/>
        </p:nvSpPr>
        <p:spPr>
          <a:xfrm>
            <a:off x="7086600" y="3505200"/>
            <a:ext cx="2057400" cy="646331"/>
          </a:xfrm>
          <a:prstGeom prst="rect">
            <a:avLst/>
          </a:prstGeom>
          <a:noFill/>
        </p:spPr>
        <p:txBody>
          <a:bodyPr wrap="square" rtlCol="0">
            <a:spAutoFit/>
          </a:bodyPr>
          <a:lstStyle/>
          <a:p>
            <a:r>
              <a:rPr lang="en-US" dirty="0" smtClean="0"/>
              <a:t>HSL = </a:t>
            </a:r>
            <a:r>
              <a:rPr lang="en-US" dirty="0" err="1" smtClean="0"/>
              <a:t>homoserine</a:t>
            </a:r>
            <a:r>
              <a:rPr lang="en-US" dirty="0" smtClean="0"/>
              <a:t> lactones</a:t>
            </a:r>
            <a:endParaRPr lang="en-US" dirty="0"/>
          </a:p>
        </p:txBody>
      </p:sp>
      <p:sp>
        <p:nvSpPr>
          <p:cNvPr id="3" name="Slide Number Placeholder 2"/>
          <p:cNvSpPr>
            <a:spLocks noGrp="1"/>
          </p:cNvSpPr>
          <p:nvPr>
            <p:ph type="sldNum" sz="quarter" idx="12"/>
          </p:nvPr>
        </p:nvSpPr>
        <p:spPr/>
        <p:txBody>
          <a:bodyPr/>
          <a:lstStyle/>
          <a:p>
            <a:fld id="{23B88879-97FA-492D-B71A-01002A2B4294}" type="slidenum">
              <a:rPr lang="en-US" smtClean="0"/>
              <a:pPr/>
              <a:t>17</a:t>
            </a:fld>
            <a:endParaRPr lang="en-US"/>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stretch>
            <a:fillRect/>
          </a:stretch>
        </p:blipFill>
        <p:spPr>
          <a:xfrm>
            <a:off x="0" y="0"/>
            <a:ext cx="4168305" cy="3418010"/>
          </a:xfrm>
          <a:prstGeom prst="rect">
            <a:avLst/>
          </a:prstGeom>
        </p:spPr>
      </p:pic>
      <p:pic>
        <p:nvPicPr>
          <p:cNvPr id="3" name="Picture 2"/>
          <p:cNvPicPr>
            <a:picLocks noChangeAspect="1"/>
          </p:cNvPicPr>
          <p:nvPr/>
        </p:nvPicPr>
        <p:blipFill>
          <a:blip r:embed="rId5" cstate="print"/>
          <a:stretch>
            <a:fillRect/>
          </a:stretch>
        </p:blipFill>
        <p:spPr>
          <a:xfrm>
            <a:off x="6795168" y="0"/>
            <a:ext cx="2348832" cy="1941701"/>
          </a:xfrm>
          <a:prstGeom prst="rect">
            <a:avLst/>
          </a:prstGeom>
        </p:spPr>
      </p:pic>
      <p:pic>
        <p:nvPicPr>
          <p:cNvPr id="4" name="Picture 3"/>
          <p:cNvPicPr>
            <a:picLocks noChangeAspect="1"/>
          </p:cNvPicPr>
          <p:nvPr/>
        </p:nvPicPr>
        <p:blipFill>
          <a:blip r:embed="rId6" cstate="print"/>
          <a:stretch>
            <a:fillRect/>
          </a:stretch>
        </p:blipFill>
        <p:spPr>
          <a:xfrm>
            <a:off x="4489046" y="1166156"/>
            <a:ext cx="2306122" cy="2052449"/>
          </a:xfrm>
          <a:prstGeom prst="rect">
            <a:avLst/>
          </a:prstGeom>
        </p:spPr>
      </p:pic>
      <p:sp>
        <p:nvSpPr>
          <p:cNvPr id="5" name="Rectangle 4"/>
          <p:cNvSpPr/>
          <p:nvPr/>
        </p:nvSpPr>
        <p:spPr>
          <a:xfrm>
            <a:off x="0" y="6211669"/>
            <a:ext cx="9386696" cy="461665"/>
          </a:xfrm>
          <a:prstGeom prst="rect">
            <a:avLst/>
          </a:prstGeom>
        </p:spPr>
        <p:txBody>
          <a:bodyPr wrap="square">
            <a:spAutoFit/>
          </a:bodyPr>
          <a:lstStyle/>
          <a:p>
            <a:r>
              <a:rPr lang="en-US" sz="1200" dirty="0" smtClean="0">
                <a:hlinkClick r:id="rId7"/>
              </a:rPr>
              <a:t>http://serc.carleton.edu/microbelife/topics/marinesymbiosis/squid-vibrio/index.html</a:t>
            </a:r>
            <a:r>
              <a:rPr lang="en-US" sz="1200" dirty="0" smtClean="0"/>
              <a:t>, </a:t>
            </a:r>
            <a:r>
              <a:rPr lang="en-US" sz="1200" dirty="0" smtClean="0">
                <a:hlinkClick r:id="rId8"/>
              </a:rPr>
              <a:t>http://www.ecosystm.org/squid_glowing_bacteria_work_well_together.htm</a:t>
            </a:r>
            <a:r>
              <a:rPr lang="en-US" sz="1200" dirty="0" smtClean="0"/>
              <a:t>, </a:t>
            </a:r>
            <a:r>
              <a:rPr lang="en-US" sz="1200" dirty="0" err="1" smtClean="0"/>
              <a:t>Nyholm</a:t>
            </a:r>
            <a:r>
              <a:rPr lang="en-US" sz="1200" dirty="0" smtClean="0"/>
              <a:t> and </a:t>
            </a:r>
            <a:r>
              <a:rPr lang="en-US" sz="1200" dirty="0" err="1" smtClean="0"/>
              <a:t>McFall-Ngai</a:t>
            </a:r>
            <a:r>
              <a:rPr lang="en-US" sz="1200" dirty="0" smtClean="0"/>
              <a:t> 2004  </a:t>
            </a:r>
            <a:endParaRPr lang="en-US" sz="1200" dirty="0"/>
          </a:p>
        </p:txBody>
      </p:sp>
      <p:pic>
        <p:nvPicPr>
          <p:cNvPr id="6" name="Picture 5"/>
          <p:cNvPicPr>
            <a:picLocks noChangeAspect="1"/>
          </p:cNvPicPr>
          <p:nvPr/>
        </p:nvPicPr>
        <p:blipFill>
          <a:blip r:embed="rId9" cstate="print"/>
          <a:stretch>
            <a:fillRect/>
          </a:stretch>
        </p:blipFill>
        <p:spPr>
          <a:xfrm>
            <a:off x="4916732" y="3473370"/>
            <a:ext cx="4227267" cy="2820607"/>
          </a:xfrm>
          <a:prstGeom prst="rect">
            <a:avLst/>
          </a:prstGeom>
        </p:spPr>
      </p:pic>
      <p:pic>
        <p:nvPicPr>
          <p:cNvPr id="7" name="Picture 6"/>
          <p:cNvPicPr>
            <a:picLocks noChangeAspect="1"/>
          </p:cNvPicPr>
          <p:nvPr/>
        </p:nvPicPr>
        <p:blipFill>
          <a:blip r:embed="rId10" cstate="print"/>
          <a:stretch>
            <a:fillRect/>
          </a:stretch>
        </p:blipFill>
        <p:spPr>
          <a:xfrm>
            <a:off x="0" y="3253435"/>
            <a:ext cx="4916732" cy="2958234"/>
          </a:xfrm>
          <a:prstGeom prst="rect">
            <a:avLst/>
          </a:prstGeom>
        </p:spPr>
      </p:pic>
      <p:sp>
        <p:nvSpPr>
          <p:cNvPr id="8" name="Slide Number Placeholder 7"/>
          <p:cNvSpPr>
            <a:spLocks noGrp="1"/>
          </p:cNvSpPr>
          <p:nvPr>
            <p:ph type="sldNum" sz="quarter" idx="12"/>
          </p:nvPr>
        </p:nvSpPr>
        <p:spPr/>
        <p:txBody>
          <a:bodyPr/>
          <a:lstStyle/>
          <a:p>
            <a:fld id="{23B88879-97FA-492D-B71A-01002A2B4294}" type="slidenum">
              <a:rPr lang="en-US" smtClean="0"/>
              <a:pPr/>
              <a:t>18</a:t>
            </a:fld>
            <a:endParaRPr lang="en-US"/>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the purpose of signaling?</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Sense your environment</a:t>
            </a:r>
          </a:p>
          <a:p>
            <a:pPr lvl="1"/>
            <a:r>
              <a:rPr lang="en-US" dirty="0" smtClean="0"/>
              <a:t>Temp</a:t>
            </a:r>
          </a:p>
          <a:p>
            <a:pPr lvl="1"/>
            <a:r>
              <a:rPr lang="en-US" dirty="0" smtClean="0"/>
              <a:t>Pressure</a:t>
            </a:r>
          </a:p>
          <a:p>
            <a:pPr lvl="1"/>
            <a:r>
              <a:rPr lang="en-US" dirty="0"/>
              <a:t>Magnetic </a:t>
            </a:r>
            <a:r>
              <a:rPr lang="en-US" dirty="0" smtClean="0"/>
              <a:t>fields</a:t>
            </a:r>
          </a:p>
          <a:p>
            <a:pPr lvl="1"/>
            <a:r>
              <a:rPr lang="en-US" dirty="0" smtClean="0"/>
              <a:t>Chemical composition (gradients, atmospheric conditions, water…)</a:t>
            </a:r>
          </a:p>
          <a:p>
            <a:pPr lvl="1"/>
            <a:r>
              <a:rPr lang="en-US" dirty="0" smtClean="0"/>
              <a:t>Other organisms</a:t>
            </a:r>
          </a:p>
          <a:p>
            <a:pPr marL="274320" lvl="1" indent="0">
              <a:buNone/>
            </a:pPr>
            <a:endParaRPr lang="en-US" dirty="0" smtClean="0"/>
          </a:p>
          <a:p>
            <a:pPr marL="457200" indent="-457200">
              <a:buFont typeface="+mj-lt"/>
              <a:buAutoNum type="arabicPeriod"/>
            </a:pPr>
            <a:r>
              <a:rPr lang="en-US" dirty="0" smtClean="0"/>
              <a:t>Respond to your environment</a:t>
            </a:r>
          </a:p>
          <a:p>
            <a:pPr lvl="1"/>
            <a:r>
              <a:rPr lang="en-US" dirty="0" smtClean="0"/>
              <a:t>Communicate</a:t>
            </a:r>
          </a:p>
          <a:p>
            <a:pPr lvl="1"/>
            <a:r>
              <a:rPr lang="en-US" dirty="0" smtClean="0"/>
              <a:t>Manipulate</a:t>
            </a:r>
          </a:p>
          <a:p>
            <a:pPr>
              <a:buNone/>
            </a:pPr>
            <a:endParaRPr lang="en-US" dirty="0" smtClean="0"/>
          </a:p>
        </p:txBody>
      </p:sp>
      <p:sp>
        <p:nvSpPr>
          <p:cNvPr id="4" name="Slide Number Placeholder 3"/>
          <p:cNvSpPr>
            <a:spLocks noGrp="1"/>
          </p:cNvSpPr>
          <p:nvPr>
            <p:ph type="sldNum" sz="quarter" idx="12"/>
          </p:nvPr>
        </p:nvSpPr>
        <p:spPr/>
        <p:txBody>
          <a:bodyPr/>
          <a:lstStyle/>
          <a:p>
            <a:fld id="{23B88879-97FA-492D-B71A-01002A2B4294}" type="slidenum">
              <a:rPr lang="en-US" smtClean="0"/>
              <a:pPr/>
              <a:t>2</a:t>
            </a:fld>
            <a:endParaRPr lang="en-US"/>
          </a:p>
        </p:txBody>
      </p:sp>
    </p:spTree>
    <p:custDataLst>
      <p:tags r:id="rId1"/>
    </p:custDataLst>
    <p:extLst>
      <p:ext uri="{BB962C8B-B14F-4D97-AF65-F5344CB8AC3E}">
        <p14:creationId xmlns:p14="http://schemas.microsoft.com/office/powerpoint/2010/main" val="3221774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Opportunities for cell-cell communication</a:t>
            </a:r>
            <a:endParaRPr lang="en-US" dirty="0"/>
          </a:p>
        </p:txBody>
      </p:sp>
      <p:sp>
        <p:nvSpPr>
          <p:cNvPr id="3" name="Content Placeholder 2"/>
          <p:cNvSpPr>
            <a:spLocks noGrp="1"/>
          </p:cNvSpPr>
          <p:nvPr>
            <p:ph idx="1"/>
          </p:nvPr>
        </p:nvSpPr>
        <p:spPr/>
        <p:txBody>
          <a:bodyPr/>
          <a:lstStyle/>
          <a:p>
            <a:r>
              <a:rPr lang="en-US" dirty="0" smtClean="0"/>
              <a:t>Cell-cell connections help adjacent cells adhere and communicate</a:t>
            </a:r>
          </a:p>
          <a:p>
            <a:r>
              <a:rPr lang="en-US" dirty="0" smtClean="0"/>
              <a:t>Signals are amplified in different ways within a cell</a:t>
            </a:r>
          </a:p>
          <a:p>
            <a:pPr>
              <a:buNone/>
            </a:pPr>
            <a:endParaRPr lang="en-US" dirty="0" smtClean="0"/>
          </a:p>
        </p:txBody>
      </p:sp>
      <p:sp>
        <p:nvSpPr>
          <p:cNvPr id="4" name="Slide Number Placeholder 3"/>
          <p:cNvSpPr>
            <a:spLocks noGrp="1"/>
          </p:cNvSpPr>
          <p:nvPr>
            <p:ph type="sldNum" sz="quarter" idx="12"/>
          </p:nvPr>
        </p:nvSpPr>
        <p:spPr/>
        <p:txBody>
          <a:bodyPr/>
          <a:lstStyle/>
          <a:p>
            <a:fld id="{23B88879-97FA-492D-B71A-01002A2B4294}" type="slidenum">
              <a:rPr lang="en-US" smtClean="0"/>
              <a:pPr/>
              <a:t>3</a:t>
            </a:fld>
            <a:endParaRPr lang="en-US"/>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08_11_cells_communicate-L.jpg"/>
          <p:cNvPicPr>
            <a:picLocks noChangeAspect="1"/>
          </p:cNvPicPr>
          <p:nvPr/>
        </p:nvPicPr>
        <p:blipFill>
          <a:blip r:embed="rId4" cstate="print"/>
          <a:stretch>
            <a:fillRect/>
          </a:stretch>
        </p:blipFill>
        <p:spPr>
          <a:xfrm>
            <a:off x="358775" y="274638"/>
            <a:ext cx="8328025" cy="6584950"/>
          </a:xfrm>
          <a:prstGeom prst="rect">
            <a:avLst/>
          </a:prstGeom>
        </p:spPr>
      </p:pic>
      <p:sp>
        <p:nvSpPr>
          <p:cNvPr id="7" name="Slide Number Placeholder 6"/>
          <p:cNvSpPr>
            <a:spLocks noGrp="1"/>
          </p:cNvSpPr>
          <p:nvPr>
            <p:ph type="sldNum" sz="quarter" idx="12"/>
          </p:nvPr>
        </p:nvSpPr>
        <p:spPr/>
        <p:txBody>
          <a:bodyPr/>
          <a:lstStyle/>
          <a:p>
            <a:fld id="{23B88879-97FA-492D-B71A-01002A2B4294}" type="slidenum">
              <a:rPr lang="en-US" smtClean="0"/>
              <a:pPr/>
              <a:t>4</a:t>
            </a:fld>
            <a:endParaRPr lang="en-US"/>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3B88879-97FA-492D-B71A-01002A2B4294}" type="slidenum">
              <a:rPr lang="en-US" smtClean="0"/>
              <a:pPr/>
              <a:t>5</a:t>
            </a:fld>
            <a:endParaRPr lang="en-US"/>
          </a:p>
        </p:txBody>
      </p:sp>
      <p:pic>
        <p:nvPicPr>
          <p:cNvPr id="1026" name="Picture 2" descr="Desmoso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50688"/>
            <a:ext cx="4082417" cy="26715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ght Jun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305537"/>
            <a:ext cx="3812598"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00800" y="1786479"/>
            <a:ext cx="2514600" cy="646331"/>
          </a:xfrm>
          <a:prstGeom prst="rect">
            <a:avLst/>
          </a:prstGeom>
          <a:noFill/>
        </p:spPr>
        <p:txBody>
          <a:bodyPr wrap="square" rtlCol="0">
            <a:spAutoFit/>
          </a:bodyPr>
          <a:lstStyle/>
          <a:p>
            <a:r>
              <a:rPr lang="en-US" dirty="0" smtClean="0"/>
              <a:t>Desmosomes hold adjacent cells together</a:t>
            </a:r>
            <a:endParaRPr lang="en-US" dirty="0"/>
          </a:p>
        </p:txBody>
      </p:sp>
      <p:sp>
        <p:nvSpPr>
          <p:cNvPr id="6" name="TextBox 5"/>
          <p:cNvSpPr txBox="1"/>
          <p:nvPr/>
        </p:nvSpPr>
        <p:spPr>
          <a:xfrm>
            <a:off x="6400800" y="3810000"/>
            <a:ext cx="2514600" cy="923330"/>
          </a:xfrm>
          <a:prstGeom prst="rect">
            <a:avLst/>
          </a:prstGeom>
          <a:noFill/>
        </p:spPr>
        <p:txBody>
          <a:bodyPr wrap="square" rtlCol="0">
            <a:spAutoFit/>
          </a:bodyPr>
          <a:lstStyle/>
          <a:p>
            <a:r>
              <a:rPr lang="en-US" dirty="0" smtClean="0"/>
              <a:t>Tight junctions prevent solutes from moving between adjacent cells</a:t>
            </a:r>
            <a:endParaRPr lang="en-US" dirty="0"/>
          </a:p>
        </p:txBody>
      </p:sp>
    </p:spTree>
    <p:extLst>
      <p:ext uri="{BB962C8B-B14F-4D97-AF65-F5344CB8AC3E}">
        <p14:creationId xmlns:p14="http://schemas.microsoft.com/office/powerpoint/2010/main" val="1412448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990600"/>
          </a:xfrm>
        </p:spPr>
        <p:txBody>
          <a:bodyPr>
            <a:normAutofit/>
          </a:bodyPr>
          <a:lstStyle/>
          <a:p>
            <a:r>
              <a:rPr lang="en-US" sz="2800" dirty="0" smtClean="0"/>
              <a:t>Hormones: cell-cell communication between distant cells</a:t>
            </a:r>
            <a:endParaRPr lang="en-US" sz="2800" dirty="0"/>
          </a:p>
        </p:txBody>
      </p:sp>
      <p:sp>
        <p:nvSpPr>
          <p:cNvPr id="3" name="Content Placeholder 2"/>
          <p:cNvSpPr>
            <a:spLocks noGrp="1"/>
          </p:cNvSpPr>
          <p:nvPr>
            <p:ph idx="1"/>
          </p:nvPr>
        </p:nvSpPr>
        <p:spPr>
          <a:xfrm>
            <a:off x="5562600" y="1600201"/>
            <a:ext cx="3048000" cy="4419600"/>
          </a:xfrm>
        </p:spPr>
        <p:txBody>
          <a:bodyPr>
            <a:normAutofit fontScale="85000" lnSpcReduction="10000"/>
          </a:bodyPr>
          <a:lstStyle/>
          <a:p>
            <a:pPr marL="0" indent="0">
              <a:buNone/>
            </a:pPr>
            <a:r>
              <a:rPr lang="en-US" dirty="0" smtClean="0"/>
              <a:t>Four (Five) general steps:</a:t>
            </a:r>
          </a:p>
          <a:p>
            <a:r>
              <a:rPr lang="en-US" dirty="0" smtClean="0"/>
              <a:t>Signal reception</a:t>
            </a:r>
          </a:p>
          <a:p>
            <a:r>
              <a:rPr lang="en-US" dirty="0" smtClean="0"/>
              <a:t>(Signal transduction)</a:t>
            </a:r>
          </a:p>
          <a:p>
            <a:r>
              <a:rPr lang="en-US" dirty="0" smtClean="0"/>
              <a:t>Signal amplification</a:t>
            </a:r>
          </a:p>
          <a:p>
            <a:r>
              <a:rPr lang="en-US" dirty="0" smtClean="0"/>
              <a:t>Signal response</a:t>
            </a:r>
          </a:p>
          <a:p>
            <a:r>
              <a:rPr lang="en-US" dirty="0" smtClean="0"/>
              <a:t>Signal deactivation</a:t>
            </a:r>
          </a:p>
          <a:p>
            <a:endParaRPr lang="en-US" dirty="0" smtClean="0"/>
          </a:p>
          <a:p>
            <a:pPr marL="0" indent="0">
              <a:buNone/>
            </a:pPr>
            <a:r>
              <a:rPr lang="en-US" dirty="0" smtClean="0"/>
              <a:t>Nuances:</a:t>
            </a:r>
          </a:p>
          <a:p>
            <a:r>
              <a:rPr lang="en-US" dirty="0" smtClean="0"/>
              <a:t>Tissue/cell-type specific responses</a:t>
            </a:r>
          </a:p>
          <a:p>
            <a:r>
              <a:rPr lang="en-US" dirty="0" smtClean="0"/>
              <a:t>Signal crosstalk</a:t>
            </a:r>
            <a:endParaRPr lang="en-US" dirty="0"/>
          </a:p>
        </p:txBody>
      </p:sp>
      <p:sp>
        <p:nvSpPr>
          <p:cNvPr id="4" name="Rectangle 3"/>
          <p:cNvSpPr/>
          <p:nvPr/>
        </p:nvSpPr>
        <p:spPr>
          <a:xfrm>
            <a:off x="152400" y="1371600"/>
            <a:ext cx="4800600" cy="5324535"/>
          </a:xfrm>
          <a:prstGeom prst="rect">
            <a:avLst/>
          </a:prstGeom>
        </p:spPr>
        <p:txBody>
          <a:bodyPr wrap="square">
            <a:spAutoFit/>
          </a:bodyPr>
          <a:lstStyle/>
          <a:p>
            <a:r>
              <a:rPr lang="en-US" sz="2000" dirty="0"/>
              <a:t>Common features of hormones:</a:t>
            </a:r>
          </a:p>
          <a:p>
            <a:pPr marL="742950" lvl="1" indent="-285750">
              <a:buFont typeface="Arial" panose="020B0604020202020204" pitchFamily="34" charset="0"/>
              <a:buChar char="•"/>
            </a:pPr>
            <a:r>
              <a:rPr lang="en-US" sz="2000" dirty="0"/>
              <a:t>Secreted</a:t>
            </a:r>
          </a:p>
          <a:p>
            <a:pPr marL="742950" lvl="1" indent="-285750">
              <a:buFont typeface="Arial" panose="020B0604020202020204" pitchFamily="34" charset="0"/>
              <a:buChar char="•"/>
            </a:pPr>
            <a:r>
              <a:rPr lang="en-US" sz="2000" dirty="0"/>
              <a:t>Act on distant cells</a:t>
            </a:r>
          </a:p>
          <a:p>
            <a:pPr marL="742950" lvl="1" indent="-285750">
              <a:buFont typeface="Arial" panose="020B0604020202020204" pitchFamily="34" charset="0"/>
              <a:buChar char="•"/>
            </a:pPr>
            <a:r>
              <a:rPr lang="en-US" sz="2000" dirty="0"/>
              <a:t>Small amounts; large effects</a:t>
            </a:r>
          </a:p>
          <a:p>
            <a:pPr marL="742950" lvl="1" indent="-285750">
              <a:buFont typeface="Arial" panose="020B0604020202020204" pitchFamily="34" charset="0"/>
              <a:buChar char="•"/>
            </a:pPr>
            <a:r>
              <a:rPr lang="en-US" sz="2000" dirty="0"/>
              <a:t>Characteristic </a:t>
            </a:r>
            <a:r>
              <a:rPr lang="en-US" sz="2000" dirty="0" smtClean="0"/>
              <a:t>responses (tissue/cell-type specific)</a:t>
            </a:r>
            <a:endParaRPr lang="en-US" sz="2000" dirty="0"/>
          </a:p>
          <a:p>
            <a:pPr marL="742950" lvl="1" indent="-285750">
              <a:buFont typeface="Arial" panose="020B0604020202020204" pitchFamily="34" charset="0"/>
              <a:buChar char="•"/>
            </a:pPr>
            <a:r>
              <a:rPr lang="en-US" sz="2000" dirty="0"/>
              <a:t>Feedback loops</a:t>
            </a:r>
          </a:p>
          <a:p>
            <a:endParaRPr lang="en-US" sz="2000" dirty="0" smtClean="0"/>
          </a:p>
          <a:p>
            <a:r>
              <a:rPr lang="en-US" sz="2000" dirty="0" smtClean="0"/>
              <a:t>Common functions </a:t>
            </a:r>
            <a:r>
              <a:rPr lang="en-US" sz="2000" dirty="0"/>
              <a:t>of hormones:</a:t>
            </a:r>
          </a:p>
          <a:p>
            <a:pPr marL="742950" lvl="1" indent="-285750">
              <a:buFont typeface="Arial" panose="020B0604020202020204" pitchFamily="34" charset="0"/>
              <a:buChar char="•"/>
            </a:pPr>
            <a:r>
              <a:rPr lang="en-US" sz="2000" dirty="0"/>
              <a:t>Regulate homeostasis, development, reproduction, stress response</a:t>
            </a:r>
          </a:p>
          <a:p>
            <a:pPr marL="742950" lvl="1" indent="-285750">
              <a:buFont typeface="Arial" panose="020B0604020202020204" pitchFamily="34" charset="0"/>
              <a:buChar char="•"/>
            </a:pPr>
            <a:r>
              <a:rPr lang="en-US" sz="2000" dirty="0" smtClean="0"/>
              <a:t>Mediate changes </a:t>
            </a:r>
            <a:r>
              <a:rPr lang="en-US" sz="2000" dirty="0"/>
              <a:t>in transcription</a:t>
            </a:r>
          </a:p>
          <a:p>
            <a:pPr marL="742950" lvl="1" indent="-285750">
              <a:buFont typeface="Arial" panose="020B0604020202020204" pitchFamily="34" charset="0"/>
              <a:buChar char="•"/>
            </a:pPr>
            <a:r>
              <a:rPr lang="en-US" sz="2000" dirty="0" smtClean="0"/>
              <a:t>Mediate changes </a:t>
            </a:r>
            <a:r>
              <a:rPr lang="en-US" sz="2000" dirty="0"/>
              <a:t>in protein activity</a:t>
            </a:r>
          </a:p>
          <a:p>
            <a:pPr marL="742950" lvl="1" indent="-285750">
              <a:buFont typeface="Arial" panose="020B0604020202020204" pitchFamily="34" charset="0"/>
              <a:buChar char="•"/>
            </a:pPr>
            <a:r>
              <a:rPr lang="en-US" sz="2000" dirty="0"/>
              <a:t>Coordinate activities of multiple cells</a:t>
            </a:r>
          </a:p>
        </p:txBody>
      </p:sp>
      <p:sp>
        <p:nvSpPr>
          <p:cNvPr id="5" name="Slide Number Placeholder 4"/>
          <p:cNvSpPr>
            <a:spLocks noGrp="1"/>
          </p:cNvSpPr>
          <p:nvPr>
            <p:ph type="sldNum" sz="quarter" idx="12"/>
          </p:nvPr>
        </p:nvSpPr>
        <p:spPr/>
        <p:txBody>
          <a:bodyPr/>
          <a:lstStyle/>
          <a:p>
            <a:fld id="{23B88879-97FA-492D-B71A-01002A2B4294}" type="slidenum">
              <a:rPr lang="en-US" smtClean="0"/>
              <a:pPr/>
              <a:t>6</a:t>
            </a:fld>
            <a:endParaRPr lang="en-US"/>
          </a:p>
        </p:txBody>
      </p:sp>
    </p:spTree>
    <p:extLst>
      <p:ext uri="{BB962C8B-B14F-4D97-AF65-F5344CB8AC3E}">
        <p14:creationId xmlns:p14="http://schemas.microsoft.com/office/powerpoint/2010/main" val="4148552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114300"/>
            <a:ext cx="9144000" cy="685800"/>
          </a:xfrm>
          <a:prstGeom prst="rect">
            <a:avLst/>
          </a:prstGeom>
        </p:spPr>
        <p:txBody>
          <a:bodyPr anchor="b" anchorCtr="0">
            <a:noAutofit/>
            <a:scene3d>
              <a:camera prst="orthographicFront"/>
              <a:lightRig rig="soft" dir="t">
                <a:rot lat="0" lon="0" rev="2100000"/>
              </a:lightRig>
            </a:scene3d>
            <a:sp3d prstMaterial="matte">
              <a:bevelT w="38100" h="38100"/>
            </a:sp3d>
          </a:bodyPr>
          <a:lst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a:lstStyle>
          <a:p>
            <a:r>
              <a:rPr lang="en-US" sz="3600" dirty="0" smtClean="0"/>
              <a:t>Hormone Structures</a:t>
            </a:r>
            <a:endParaRPr lang="en-US" sz="3600" dirty="0"/>
          </a:p>
        </p:txBody>
      </p:sp>
      <p:pic>
        <p:nvPicPr>
          <p:cNvPr id="5" name="Picture 2" descr="&#10;47_F03.jpg                                                     0000001Bart                            BD8C2DD0:"/>
          <p:cNvPicPr>
            <a:picLocks noChangeAspect="1" noChangeArrowheads="1"/>
          </p:cNvPicPr>
          <p:nvPr/>
        </p:nvPicPr>
        <p:blipFill rotWithShape="1">
          <a:blip r:embed="rId4" cstate="print"/>
          <a:srcRect b="44905"/>
          <a:stretch/>
        </p:blipFill>
        <p:spPr bwMode="auto">
          <a:xfrm>
            <a:off x="306387" y="1317625"/>
            <a:ext cx="8531225" cy="3038475"/>
          </a:xfrm>
          <a:prstGeom prst="rect">
            <a:avLst/>
          </a:prstGeom>
          <a:noFill/>
          <a:ln w="9525">
            <a:noFill/>
            <a:miter lim="800000"/>
            <a:headEnd/>
            <a:tailEnd/>
          </a:ln>
        </p:spPr>
      </p:pic>
      <p:sp>
        <p:nvSpPr>
          <p:cNvPr id="6" name="Text Box 5"/>
          <p:cNvSpPr txBox="1">
            <a:spLocks noChangeArrowheads="1"/>
          </p:cNvSpPr>
          <p:nvPr/>
        </p:nvSpPr>
        <p:spPr bwMode="auto">
          <a:xfrm>
            <a:off x="5791200" y="6553200"/>
            <a:ext cx="3352800" cy="304800"/>
          </a:xfrm>
          <a:prstGeom prst="rect">
            <a:avLst/>
          </a:prstGeom>
          <a:noFill/>
          <a:ln w="9525">
            <a:noFill/>
            <a:miter lim="800000"/>
            <a:headEnd/>
            <a:tailEnd/>
          </a:ln>
        </p:spPr>
        <p:txBody>
          <a:bodyPr>
            <a:spAutoFit/>
          </a:bodyPr>
          <a:lstStyle/>
          <a:p>
            <a:pPr algn="r">
              <a:spcBef>
                <a:spcPct val="50000"/>
              </a:spcBef>
            </a:pPr>
            <a:r>
              <a:rPr lang="en-US" sz="1400" dirty="0" smtClean="0"/>
              <a:t>Freeman 4e 47.3</a:t>
            </a:r>
            <a:endParaRPr lang="en-US" sz="1400" dirty="0"/>
          </a:p>
        </p:txBody>
      </p:sp>
      <p:sp>
        <p:nvSpPr>
          <p:cNvPr id="2" name="Slide Number Placeholder 1"/>
          <p:cNvSpPr>
            <a:spLocks noGrp="1"/>
          </p:cNvSpPr>
          <p:nvPr>
            <p:ph type="sldNum" sz="quarter" idx="12"/>
          </p:nvPr>
        </p:nvSpPr>
        <p:spPr/>
        <p:txBody>
          <a:bodyPr/>
          <a:lstStyle/>
          <a:p>
            <a:fld id="{23B88879-97FA-492D-B71A-01002A2B4294}" type="slidenum">
              <a:rPr lang="en-US" smtClean="0"/>
              <a:pPr/>
              <a:t>7</a:t>
            </a:fld>
            <a:endParaRPr lang="en-US"/>
          </a:p>
        </p:txBody>
      </p:sp>
    </p:spTree>
    <p:custDataLst>
      <p:tags r:id="rId1"/>
    </p:custDataLst>
    <p:extLst>
      <p:ext uri="{BB962C8B-B14F-4D97-AF65-F5344CB8AC3E}">
        <p14:creationId xmlns:p14="http://schemas.microsoft.com/office/powerpoint/2010/main" val="3685247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8_13_direct_signals-L.jpg"/>
          <p:cNvPicPr>
            <a:picLocks noChangeAspect="1"/>
          </p:cNvPicPr>
          <p:nvPr/>
        </p:nvPicPr>
        <p:blipFill>
          <a:blip r:embed="rId4" cstate="print"/>
          <a:stretch>
            <a:fillRect/>
          </a:stretch>
        </p:blipFill>
        <p:spPr>
          <a:xfrm>
            <a:off x="94707" y="1270660"/>
            <a:ext cx="4442393" cy="5587340"/>
          </a:xfrm>
          <a:prstGeom prst="rect">
            <a:avLst/>
          </a:prstGeom>
        </p:spPr>
      </p:pic>
      <p:pic>
        <p:nvPicPr>
          <p:cNvPr id="5" name="Picture 4" descr="08_14_signal_transduction-L.jpg"/>
          <p:cNvPicPr>
            <a:picLocks noChangeAspect="1"/>
          </p:cNvPicPr>
          <p:nvPr/>
        </p:nvPicPr>
        <p:blipFill>
          <a:blip r:embed="rId5" cstate="print"/>
          <a:stretch>
            <a:fillRect/>
          </a:stretch>
        </p:blipFill>
        <p:spPr>
          <a:xfrm>
            <a:off x="4642232" y="1270660"/>
            <a:ext cx="4442393" cy="5587340"/>
          </a:xfrm>
          <a:prstGeom prst="rect">
            <a:avLst/>
          </a:prstGeom>
        </p:spPr>
      </p:pic>
      <p:sp>
        <p:nvSpPr>
          <p:cNvPr id="6" name="Title 5"/>
          <p:cNvSpPr>
            <a:spLocks noGrp="1"/>
          </p:cNvSpPr>
          <p:nvPr>
            <p:ph type="title"/>
          </p:nvPr>
        </p:nvSpPr>
        <p:spPr>
          <a:xfrm>
            <a:off x="457200" y="304800"/>
            <a:ext cx="8229600" cy="838200"/>
          </a:xfrm>
        </p:spPr>
        <p:txBody>
          <a:bodyPr/>
          <a:lstStyle/>
          <a:p>
            <a:r>
              <a:rPr lang="en-US" dirty="0" smtClean="0"/>
              <a:t>Signal transduction pathways</a:t>
            </a:r>
            <a:endParaRPr lang="en-US" dirty="0"/>
          </a:p>
        </p:txBody>
      </p:sp>
      <p:sp>
        <p:nvSpPr>
          <p:cNvPr id="2" name="Slide Number Placeholder 1"/>
          <p:cNvSpPr>
            <a:spLocks noGrp="1"/>
          </p:cNvSpPr>
          <p:nvPr>
            <p:ph type="sldNum" sz="quarter" idx="12"/>
          </p:nvPr>
        </p:nvSpPr>
        <p:spPr/>
        <p:txBody>
          <a:bodyPr/>
          <a:lstStyle/>
          <a:p>
            <a:fld id="{23B88879-97FA-492D-B71A-01002A2B4294}" type="slidenum">
              <a:rPr lang="en-US" smtClean="0"/>
              <a:pPr/>
              <a:t>8</a:t>
            </a:fld>
            <a:endParaRPr lang="en-US"/>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_15_g_proteins-L.jpg"/>
          <p:cNvPicPr>
            <a:picLocks noChangeAspect="1"/>
          </p:cNvPicPr>
          <p:nvPr/>
        </p:nvPicPr>
        <p:blipFill>
          <a:blip r:embed="rId4" cstate="print"/>
          <a:stretch>
            <a:fillRect/>
          </a:stretch>
        </p:blipFill>
        <p:spPr>
          <a:xfrm>
            <a:off x="420636" y="0"/>
            <a:ext cx="3419475" cy="6584951"/>
          </a:xfrm>
          <a:prstGeom prst="rect">
            <a:avLst/>
          </a:prstGeom>
        </p:spPr>
      </p:pic>
      <p:pic>
        <p:nvPicPr>
          <p:cNvPr id="3" name="Picture 2" descr="08_16_enzyme_linked-L.jpg"/>
          <p:cNvPicPr>
            <a:picLocks noChangeAspect="1"/>
          </p:cNvPicPr>
          <p:nvPr/>
        </p:nvPicPr>
        <p:blipFill>
          <a:blip r:embed="rId5" cstate="print"/>
          <a:stretch>
            <a:fillRect/>
          </a:stretch>
        </p:blipFill>
        <p:spPr>
          <a:xfrm>
            <a:off x="5111968" y="0"/>
            <a:ext cx="2768600" cy="6584950"/>
          </a:xfrm>
          <a:prstGeom prst="rect">
            <a:avLst/>
          </a:prstGeom>
        </p:spPr>
      </p:pic>
      <p:sp>
        <p:nvSpPr>
          <p:cNvPr id="4" name="Slide Number Placeholder 3"/>
          <p:cNvSpPr>
            <a:spLocks noGrp="1"/>
          </p:cNvSpPr>
          <p:nvPr>
            <p:ph type="sldNum" sz="quarter" idx="12"/>
          </p:nvPr>
        </p:nvSpPr>
        <p:spPr/>
        <p:txBody>
          <a:bodyPr/>
          <a:lstStyle/>
          <a:p>
            <a:fld id="{23B88879-97FA-492D-B71A-01002A2B4294}" type="slidenum">
              <a:rPr lang="en-US" smtClean="0"/>
              <a:pPr/>
              <a:t>9</a:t>
            </a:fld>
            <a:endParaRPr lang="en-US"/>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2008"/>
  <p:tag name="PPVERSION" val="12.0"/>
  <p:tag name="DELIMITERS" val="3.1"/>
  <p:tag name="SHOWBARVISIBLE" val="True"/>
  <p:tag name="USESECONDARYMONITOR" val="False"/>
  <p:tag name="SAVECSVWITHSESSION" val="False"/>
  <p:tag name="CSVFORMAT" val="0"/>
  <p:tag name="BULLETTYPE" val="3"/>
  <p:tag name="ANSWERNOWSTYLE" val="-1"/>
  <p:tag name="ANSWERNOWTEXT" val="Answer Now"/>
  <p:tag name="COUNTDOWNSTYLE" val="-1"/>
  <p:tag name="RESPCOUNTERSTYLE" val="1"/>
  <p:tag name="RESPCOUNTERFORMAT" val="0"/>
  <p:tag name="RESPTABLESTYLE" val="-1"/>
  <p:tag name="COUNTDOWNSECONDS" val="45"/>
  <p:tag name="INPUTSOURCE" val="1"/>
  <p:tag name="NUMRESPONSES" val="1"/>
  <p:tag name="ALLOWDUPLICATES" val="False"/>
  <p:tag name="BACKUPSESSIONS" val="True"/>
  <p:tag name="BACKUPMAINTENANCE" val="7"/>
  <p:tag name="CHARTVALUEFORMAT" val="0%"/>
  <p:tag name="AUTOADVANCE" val="True"/>
  <p:tag name="REVIEWONLY" val="False"/>
  <p:tag name="ROTATIONINTERVAL" val="2"/>
  <p:tag name="AUTOUPDATEALIASES" val="True"/>
  <p:tag name="STDCHART" val="1"/>
  <p:tag name="RACEENDPOINTS" val="100"/>
  <p:tag name="RACERSMAXDISPLAYED" val="5"/>
  <p:tag name="RACEANIMATIONSPEED" val="3"/>
  <p:tag name="SKIPREMAININGRACESLIDES" val="True"/>
  <p:tag name="PARTICIPANTSINLEADERBOARD" val="10"/>
  <p:tag name="TEAMSINLEADERBOARD" val="10"/>
  <p:tag name="MAXRESPONDERS" val="10"/>
  <p:tag name="BUBBLENAMEVISIBLE" val="True"/>
  <p:tag name="BUBBLESIZEVISIBLE" val="True"/>
  <p:tag name="BUBBLEVALUEFORMAT" val="0.0"/>
  <p:tag name="BUBBLEGROUPING" val="3"/>
  <p:tag name="DEFAULTNUMTEAMS" val="10"/>
  <p:tag name="CUSTOMGRIDBACKCOLOR" val="-722948"/>
  <p:tag name="CUSTOMCELLFORECOLOR" val="-16777216"/>
  <p:tag name="CUSTOMCELLBACKCOLOR1" val="-657956"/>
  <p:tag name="CUSTOMCELLBACKCOLOR2" val="-13395457"/>
  <p:tag name="CUSTOMCELLBACKCOLOR3" val="-268652"/>
  <p:tag name="CUSTOMCELLBACKCOLOR4" val="-8355712"/>
  <p:tag name="USESCHEMECOLORS" val="True"/>
  <p:tag name="DISPLAYNAME" val="True"/>
  <p:tag name="DISPLAYDEVICENUMBER" val="True"/>
  <p:tag name="DISPLAYDEVICEID" val="True"/>
  <p:tag name="GRIDOPACITY" val="90"/>
  <p:tag name="GRIDROTATIONINTERVAL" val="2"/>
  <p:tag name="AUTOSIZEGRID" val="True"/>
  <p:tag name="GRIDSIZE" val="{Width=800, Height=600}"/>
  <p:tag name="GRIDPOSITION" val="1"/>
  <p:tag name="GRIDFONTSIZE" val="12"/>
  <p:tag name="POLLINGCYCLE" val="2"/>
  <p:tag name="CHARTCOLORS" val="2"/>
  <p:tag name="CHARTLABELS" val="0"/>
  <p:tag name="RESETCHARTS" val="True"/>
  <p:tag name="INCLUDENONRESPONDERS" val="False"/>
  <p:tag name="MULTIRESPDIVISOR" val="1"/>
  <p:tag name="INCLUDEPPT" val="True"/>
  <p:tag name="ALLOWUSERFEEDBACK" val="False"/>
  <p:tag name="CORRECTPOINTVALUE" val="2"/>
  <p:tag name="INCORRECTPOINTVALUE" val="1"/>
  <p:tag name="REALTIMEBACKUP" val="False"/>
  <p:tag name="REALTIMEBACKUPPATH" val="(None)"/>
  <p:tag name="ZEROBASED" val="False"/>
  <p:tag name="AUTOADJUSTPARTRANGE" val="True"/>
  <p:tag name="CHARTSCALE" val="True"/>
  <p:tag name="ADVANCEDSETTINGSVIEW" val="True"/>
  <p:tag name="FIBDISPLAYRESULTS" val="True"/>
  <p:tag name="FIBNUMRESULTS" val="5"/>
  <p:tag name="FIBINCLUDEOTHER" val="True"/>
  <p:tag name="FIBDISPLAYKEYWORDS" val="True"/>
  <p:tag name="PRRESPONSE1" val="10"/>
  <p:tag name="PRRESPONSE2" val="9"/>
  <p:tag name="PRRESPONSE3" val="8"/>
  <p:tag name="PRRESPONSE4" val="7"/>
  <p:tag name="PRRESPONSE5" val="6"/>
  <p:tag name="PRRESPONSE6" val="5"/>
  <p:tag name="PRRESPONSE7" val="4"/>
  <p:tag name="PRRESPONSE8" val="3"/>
  <p:tag name="PRRESPONSE9" val="2"/>
  <p:tag name="PRRESPONSE10" val="1"/>
  <p:tag name="SHOWFLASHWARNING" val="True"/>
  <p:tag name="ALWAYSOPENPOLL" val="False"/>
  <p:tag name="POWERPOINTVERSION" val="14.0"/>
  <p:tag name="EXPANDSHOWBAR" val="True"/>
  <p:tag name="TPFULLVERSION" val="4.3.1.1108"/>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S12slides">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S12slides</Template>
  <TotalTime>923</TotalTime>
  <Words>1118</Words>
  <Application>Microsoft Office PowerPoint</Application>
  <PresentationFormat>On-screen Show (4:3)</PresentationFormat>
  <Paragraphs>141</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ＭＳ Ｐゴシック</vt:lpstr>
      <vt:lpstr>Arial</vt:lpstr>
      <vt:lpstr>Calibri</vt:lpstr>
      <vt:lpstr>Candara</vt:lpstr>
      <vt:lpstr>Times New Roman</vt:lpstr>
      <vt:lpstr>Wingdings</vt:lpstr>
      <vt:lpstr>Wingdings 2</vt:lpstr>
      <vt:lpstr>S12slides</vt:lpstr>
      <vt:lpstr>PowerPoint Presentation</vt:lpstr>
      <vt:lpstr>What is the purpose of signaling?</vt:lpstr>
      <vt:lpstr>Opportunities for cell-cell communication</vt:lpstr>
      <vt:lpstr>PowerPoint Presentation</vt:lpstr>
      <vt:lpstr>PowerPoint Presentation</vt:lpstr>
      <vt:lpstr>Hormones: cell-cell communication between distant cells</vt:lpstr>
      <vt:lpstr>PowerPoint Presentation</vt:lpstr>
      <vt:lpstr>Signal transduction pathways</vt:lpstr>
      <vt:lpstr>PowerPoint Presentation</vt:lpstr>
      <vt:lpstr>Hormonal effects are tissue-specific</vt:lpstr>
      <vt:lpstr>Negative vs Positive feedback loops</vt:lpstr>
      <vt:lpstr>PowerPoint Presentation</vt:lpstr>
      <vt:lpstr>Biofilm formation</vt:lpstr>
      <vt:lpstr>Communication in Myxobacteria</vt:lpstr>
      <vt:lpstr>Pseudomonas aeruginosa</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Linda Green</dc:creator>
  <cp:lastModifiedBy>Garton, David</cp:lastModifiedBy>
  <cp:revision>45</cp:revision>
  <dcterms:created xsi:type="dcterms:W3CDTF">2012-02-21T18:45:05Z</dcterms:created>
  <dcterms:modified xsi:type="dcterms:W3CDTF">2017-10-10T21:02:21Z</dcterms:modified>
</cp:coreProperties>
</file>